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57" r:id="rId4"/>
    <p:sldId id="269" r:id="rId5"/>
    <p:sldId id="258" r:id="rId6"/>
    <p:sldId id="270" r:id="rId7"/>
    <p:sldId id="259" r:id="rId8"/>
    <p:sldId id="271" r:id="rId9"/>
    <p:sldId id="260" r:id="rId10"/>
    <p:sldId id="272" r:id="rId11"/>
    <p:sldId id="261" r:id="rId12"/>
    <p:sldId id="274" r:id="rId13"/>
    <p:sldId id="262" r:id="rId14"/>
    <p:sldId id="273" r:id="rId15"/>
    <p:sldId id="263" r:id="rId16"/>
    <p:sldId id="277" r:id="rId17"/>
    <p:sldId id="264" r:id="rId18"/>
    <p:sldId id="276" r:id="rId19"/>
    <p:sldId id="265" r:id="rId20"/>
    <p:sldId id="275" r:id="rId21"/>
    <p:sldId id="266" r:id="rId22"/>
    <p:sldId id="280" r:id="rId23"/>
    <p:sldId id="267" r:id="rId24"/>
    <p:sldId id="279" r:id="rId25"/>
    <p:sldId id="268" r:id="rId26"/>
    <p:sldId id="278" r:id="rId27"/>
    <p:sldId id="282" r:id="rId28"/>
    <p:sldId id="283" r:id="rId29"/>
    <p:sldId id="284" r:id="rId30"/>
    <p:sldId id="285" r:id="rId31"/>
    <p:sldId id="286" r:id="rId32"/>
    <p:sldId id="287" r:id="rId33"/>
    <p:sldId id="288" r:id="rId34"/>
    <p:sldId id="289" r:id="rId35"/>
    <p:sldId id="29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993E6E-7367-4BCE-9049-0848F2158AB7}">
          <p14:sldIdLst>
            <p14:sldId id="256"/>
            <p14:sldId id="281"/>
          </p14:sldIdLst>
        </p14:section>
        <p14:section name="Going through the questions" id="{06E42A72-69F7-48F4-B125-4A7619118D15}">
          <p14:sldIdLst>
            <p14:sldId id="257"/>
            <p14:sldId id="269"/>
            <p14:sldId id="258"/>
            <p14:sldId id="270"/>
            <p14:sldId id="259"/>
            <p14:sldId id="271"/>
            <p14:sldId id="260"/>
            <p14:sldId id="272"/>
            <p14:sldId id="261"/>
            <p14:sldId id="274"/>
            <p14:sldId id="262"/>
            <p14:sldId id="273"/>
            <p14:sldId id="263"/>
            <p14:sldId id="277"/>
            <p14:sldId id="264"/>
            <p14:sldId id="276"/>
            <p14:sldId id="265"/>
            <p14:sldId id="275"/>
            <p14:sldId id="266"/>
            <p14:sldId id="280"/>
            <p14:sldId id="267"/>
            <p14:sldId id="279"/>
            <p14:sldId id="268"/>
            <p14:sldId id="278"/>
          </p14:sldIdLst>
        </p14:section>
        <p14:section name="Self-test quiz" id="{87AD189D-DF1F-4BAB-AF19-9DD5C490DF03}">
          <p14:sldIdLst>
            <p14:sldId id="282"/>
            <p14:sldId id="283"/>
            <p14:sldId id="284"/>
            <p14:sldId id="285"/>
            <p14:sldId id="286"/>
            <p14:sldId id="287"/>
            <p14:sldId id="288"/>
            <p14:sldId id="289"/>
            <p14:sldId id="299"/>
          </p14:sldIdLst>
        </p14:section>
        <p14:section name="Feedback" id="{1C441774-00C5-4B5E-A4A2-7DAE536DD66F}">
          <p14:sldIdLst>
            <p14:sldId id="290"/>
            <p14:sldId id="291"/>
            <p14:sldId id="292"/>
            <p14:sldId id="293"/>
            <p14:sldId id="294"/>
            <p14:sldId id="295"/>
            <p14:sldId id="296"/>
            <p14:sldId id="297"/>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5" autoAdjust="0"/>
    <p:restoredTop sz="94660"/>
  </p:normalViewPr>
  <p:slideViewPr>
    <p:cSldViewPr snapToGrid="0">
      <p:cViewPr varScale="1">
        <p:scale>
          <a:sx n="119" d="100"/>
          <a:sy n="119"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B866EE-7A79-43B9-BC77-1C363F94E906}" type="datetimeFigureOut">
              <a:rPr lang="en-GB" smtClean="0"/>
              <a:t>11/01/2022</a:t>
            </a:fld>
            <a:endParaRPr lang="en-GB"/>
          </a:p>
        </p:txBody>
      </p:sp>
      <p:sp>
        <p:nvSpPr>
          <p:cNvPr id="5" name="Footer Placeholder 4"/>
          <p:cNvSpPr>
            <a:spLocks noGrp="1"/>
          </p:cNvSpPr>
          <p:nvPr>
            <p:ph type="ftr" sz="quarter" idx="11"/>
          </p:nvPr>
        </p:nvSpPr>
        <p:spPr/>
        <p:txBody>
          <a:bodyPr/>
          <a:lstStyle/>
          <a:p>
            <a:r>
              <a:rPr lang="en-GB"/>
              <a:t>www.achildsguideto.com</a:t>
            </a:r>
            <a:endParaRPr lang="en-GB" dirty="0"/>
          </a:p>
        </p:txBody>
      </p:sp>
      <p:sp>
        <p:nvSpPr>
          <p:cNvPr id="6" name="Slide Number Placeholder 5"/>
          <p:cNvSpPr>
            <a:spLocks noGrp="1"/>
          </p:cNvSpPr>
          <p:nvPr>
            <p:ph type="sldNum" sz="quarter" idx="12"/>
          </p:nvPr>
        </p:nvSpPr>
        <p:spPr/>
        <p:txBody>
          <a:bodyPr/>
          <a:lstStyle/>
          <a:p>
            <a:fld id="{7563535A-69CD-485C-8F88-37BAAE9DFDB3}" type="slidenum">
              <a:rPr lang="en-GB" smtClean="0"/>
              <a:t>‹#›</a:t>
            </a:fld>
            <a:endParaRPr lang="en-GB" dirty="0"/>
          </a:p>
        </p:txBody>
      </p:sp>
    </p:spTree>
    <p:extLst>
      <p:ext uri="{BB962C8B-B14F-4D97-AF65-F5344CB8AC3E}">
        <p14:creationId xmlns:p14="http://schemas.microsoft.com/office/powerpoint/2010/main" val="214899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866EE-7A79-43B9-BC77-1C363F94E90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361078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866EE-7A79-43B9-BC77-1C363F94E90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221860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866EE-7A79-43B9-BC77-1C363F94E90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336899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B866EE-7A79-43B9-BC77-1C363F94E90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177821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B866EE-7A79-43B9-BC77-1C363F94E90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159036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B866EE-7A79-43B9-BC77-1C363F94E906}"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79517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B866EE-7A79-43B9-BC77-1C363F94E906}"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109940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866EE-7A79-43B9-BC77-1C363F94E906}"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291934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B866EE-7A79-43B9-BC77-1C363F94E90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93270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B866EE-7A79-43B9-BC77-1C363F94E90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63535A-69CD-485C-8F88-37BAAE9DFDB3}" type="slidenum">
              <a:rPr lang="en-GB" smtClean="0"/>
              <a:t>‹#›</a:t>
            </a:fld>
            <a:endParaRPr lang="en-GB"/>
          </a:p>
        </p:txBody>
      </p:sp>
    </p:spTree>
    <p:extLst>
      <p:ext uri="{BB962C8B-B14F-4D97-AF65-F5344CB8AC3E}">
        <p14:creationId xmlns:p14="http://schemas.microsoft.com/office/powerpoint/2010/main" val="25053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866EE-7A79-43B9-BC77-1C363F94E906}" type="datetimeFigureOut">
              <a:rPr lang="en-GB" smtClean="0"/>
              <a:t>11/01/2022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3535A-69CD-485C-8F88-37BAAE9DFDB3}" type="slidenum">
              <a:rPr lang="en-GB" smtClean="0"/>
              <a:t>‹#›</a:t>
            </a:fld>
            <a:endParaRPr lang="en-GB"/>
          </a:p>
        </p:txBody>
      </p:sp>
    </p:spTree>
    <p:extLst>
      <p:ext uri="{BB962C8B-B14F-4D97-AF65-F5344CB8AC3E}">
        <p14:creationId xmlns:p14="http://schemas.microsoft.com/office/powerpoint/2010/main" val="295063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p4"/><Relationship Id="rId1" Type="http://schemas.microsoft.com/office/2007/relationships/media" Target="../media/media7.mp4"/><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p4"/><Relationship Id="rId1" Type="http://schemas.microsoft.com/office/2007/relationships/media" Target="../media/media8.mp4"/><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0.mp4"/><Relationship Id="rId1" Type="http://schemas.microsoft.com/office/2007/relationships/media" Target="../media/media10.mp4"/><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1.mp4"/><Relationship Id="rId1" Type="http://schemas.microsoft.com/office/2007/relationships/media" Target="../media/media11.mp4"/><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2.mp4"/><Relationship Id="rId1" Type="http://schemas.microsoft.com/office/2007/relationships/media" Target="../media/media12.mp4"/><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45D5-2109-47D2-8D83-672BB5937695}"/>
              </a:ext>
            </a:extLst>
          </p:cNvPr>
          <p:cNvSpPr>
            <a:spLocks noGrp="1"/>
          </p:cNvSpPr>
          <p:nvPr>
            <p:ph type="ctrTitle"/>
          </p:nvPr>
        </p:nvSpPr>
        <p:spPr/>
        <p:txBody>
          <a:bodyPr/>
          <a:lstStyle/>
          <a:p>
            <a:r>
              <a:rPr lang="en-GB" dirty="0"/>
              <a:t>Transformations: Rotations</a:t>
            </a:r>
          </a:p>
        </p:txBody>
      </p:sp>
      <p:sp>
        <p:nvSpPr>
          <p:cNvPr id="3" name="Subtitle 2">
            <a:extLst>
              <a:ext uri="{FF2B5EF4-FFF2-40B4-BE49-F238E27FC236}">
                <a16:creationId xmlns:a16="http://schemas.microsoft.com/office/drawing/2014/main" id="{5123E3C5-BAE1-46D2-9BEE-EB3A16686FFA}"/>
              </a:ext>
            </a:extLst>
          </p:cNvPr>
          <p:cNvSpPr>
            <a:spLocks noGrp="1"/>
          </p:cNvSpPr>
          <p:nvPr>
            <p:ph type="subTitle" idx="1"/>
          </p:nvPr>
        </p:nvSpPr>
        <p:spPr/>
        <p:txBody>
          <a:bodyPr/>
          <a:lstStyle/>
          <a:p>
            <a:r>
              <a:rPr lang="en-GB" dirty="0"/>
              <a:t>www.achildsguideto.com</a:t>
            </a:r>
          </a:p>
        </p:txBody>
      </p:sp>
    </p:spTree>
    <p:extLst>
      <p:ext uri="{BB962C8B-B14F-4D97-AF65-F5344CB8AC3E}">
        <p14:creationId xmlns:p14="http://schemas.microsoft.com/office/powerpoint/2010/main" val="233002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4">
            <a:hlinkClick r:id="" action="ppaction://media"/>
            <a:extLst>
              <a:ext uri="{FF2B5EF4-FFF2-40B4-BE49-F238E27FC236}">
                <a16:creationId xmlns:a16="http://schemas.microsoft.com/office/drawing/2014/main" id="{CE266A1F-2022-478D-B5DC-467FEF6E25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78906" y="1543050"/>
            <a:ext cx="3786188" cy="3771900"/>
          </a:xfrm>
          <a:prstGeom prst="rect">
            <a:avLst/>
          </a:prstGeom>
        </p:spPr>
      </p:pic>
    </p:spTree>
    <p:extLst>
      <p:ext uri="{BB962C8B-B14F-4D97-AF65-F5344CB8AC3E}">
        <p14:creationId xmlns:p14="http://schemas.microsoft.com/office/powerpoint/2010/main" val="24862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Q5: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A2A39006-7A71-4407-8DBD-302EC522BF31}"/>
              </a:ext>
            </a:extLst>
          </p:cNvPr>
          <p:cNvPicPr>
            <a:picLocks noChangeAspect="1"/>
          </p:cNvPicPr>
          <p:nvPr/>
        </p:nvPicPr>
        <p:blipFill>
          <a:blip r:embed="rId2"/>
          <a:stretch>
            <a:fillRect/>
          </a:stretch>
        </p:blipFill>
        <p:spPr>
          <a:xfrm>
            <a:off x="398731" y="2297925"/>
            <a:ext cx="3236717" cy="3222766"/>
          </a:xfrm>
          <a:prstGeom prst="rect">
            <a:avLst/>
          </a:prstGeom>
        </p:spPr>
      </p:pic>
      <p:pic>
        <p:nvPicPr>
          <p:cNvPr id="6" name="Picture 5">
            <a:extLst>
              <a:ext uri="{FF2B5EF4-FFF2-40B4-BE49-F238E27FC236}">
                <a16:creationId xmlns:a16="http://schemas.microsoft.com/office/drawing/2014/main" id="{F28F290E-D78F-4D09-AD0E-4815DD50C34E}"/>
              </a:ext>
            </a:extLst>
          </p:cNvPr>
          <p:cNvPicPr>
            <a:picLocks noChangeAspect="1"/>
          </p:cNvPicPr>
          <p:nvPr/>
        </p:nvPicPr>
        <p:blipFill>
          <a:blip r:embed="rId3"/>
          <a:stretch>
            <a:fillRect/>
          </a:stretch>
        </p:blipFill>
        <p:spPr>
          <a:xfrm>
            <a:off x="4679878" y="2297924"/>
            <a:ext cx="3236717" cy="3222765"/>
          </a:xfrm>
          <a:prstGeom prst="rect">
            <a:avLst/>
          </a:prstGeom>
        </p:spPr>
      </p:pic>
    </p:spTree>
    <p:extLst>
      <p:ext uri="{BB962C8B-B14F-4D97-AF65-F5344CB8AC3E}">
        <p14:creationId xmlns:p14="http://schemas.microsoft.com/office/powerpoint/2010/main" val="234177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5">
            <a:hlinkClick r:id="" action="ppaction://media"/>
            <a:extLst>
              <a:ext uri="{FF2B5EF4-FFF2-40B4-BE49-F238E27FC236}">
                <a16:creationId xmlns:a16="http://schemas.microsoft.com/office/drawing/2014/main" id="{50F58172-AE89-497D-B7FF-FB425868F9B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78906" y="1535906"/>
            <a:ext cx="3786188" cy="3786188"/>
          </a:xfrm>
          <a:prstGeom prst="rect">
            <a:avLst/>
          </a:prstGeom>
        </p:spPr>
      </p:pic>
    </p:spTree>
    <p:extLst>
      <p:ext uri="{BB962C8B-B14F-4D97-AF65-F5344CB8AC3E}">
        <p14:creationId xmlns:p14="http://schemas.microsoft.com/office/powerpoint/2010/main" val="18803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Q6: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4DB7089B-670A-4958-A85A-AB097DB4FE95}"/>
              </a:ext>
            </a:extLst>
          </p:cNvPr>
          <p:cNvPicPr>
            <a:picLocks noChangeAspect="1"/>
          </p:cNvPicPr>
          <p:nvPr/>
        </p:nvPicPr>
        <p:blipFill>
          <a:blip r:embed="rId2"/>
          <a:stretch>
            <a:fillRect/>
          </a:stretch>
        </p:blipFill>
        <p:spPr>
          <a:xfrm>
            <a:off x="528912" y="2125266"/>
            <a:ext cx="3363772" cy="3363772"/>
          </a:xfrm>
          <a:prstGeom prst="rect">
            <a:avLst/>
          </a:prstGeom>
        </p:spPr>
      </p:pic>
      <p:pic>
        <p:nvPicPr>
          <p:cNvPr id="6" name="Picture 5">
            <a:extLst>
              <a:ext uri="{FF2B5EF4-FFF2-40B4-BE49-F238E27FC236}">
                <a16:creationId xmlns:a16="http://schemas.microsoft.com/office/drawing/2014/main" id="{934884BE-ED88-4513-B255-0925DA101E5C}"/>
              </a:ext>
            </a:extLst>
          </p:cNvPr>
          <p:cNvPicPr>
            <a:picLocks noChangeAspect="1"/>
          </p:cNvPicPr>
          <p:nvPr/>
        </p:nvPicPr>
        <p:blipFill>
          <a:blip r:embed="rId3"/>
          <a:stretch>
            <a:fillRect/>
          </a:stretch>
        </p:blipFill>
        <p:spPr>
          <a:xfrm>
            <a:off x="4572000" y="2125266"/>
            <a:ext cx="3363772" cy="3363772"/>
          </a:xfrm>
          <a:prstGeom prst="rect">
            <a:avLst/>
          </a:prstGeom>
        </p:spPr>
      </p:pic>
    </p:spTree>
    <p:extLst>
      <p:ext uri="{BB962C8B-B14F-4D97-AF65-F5344CB8AC3E}">
        <p14:creationId xmlns:p14="http://schemas.microsoft.com/office/powerpoint/2010/main" val="19468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6">
            <a:hlinkClick r:id="" action="ppaction://media"/>
            <a:extLst>
              <a:ext uri="{FF2B5EF4-FFF2-40B4-BE49-F238E27FC236}">
                <a16:creationId xmlns:a16="http://schemas.microsoft.com/office/drawing/2014/main" id="{5A371DC7-38BA-45D5-82AE-506390B0BEB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78906" y="1535906"/>
            <a:ext cx="3786188" cy="3786188"/>
          </a:xfrm>
          <a:prstGeom prst="rect">
            <a:avLst/>
          </a:prstGeom>
        </p:spPr>
      </p:pic>
    </p:spTree>
    <p:extLst>
      <p:ext uri="{BB962C8B-B14F-4D97-AF65-F5344CB8AC3E}">
        <p14:creationId xmlns:p14="http://schemas.microsoft.com/office/powerpoint/2010/main" val="27857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Q7: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C3F34EFE-C106-4540-82B6-56DAB9F5A71B}"/>
              </a:ext>
            </a:extLst>
          </p:cNvPr>
          <p:cNvPicPr>
            <a:picLocks noChangeAspect="1"/>
          </p:cNvPicPr>
          <p:nvPr/>
        </p:nvPicPr>
        <p:blipFill>
          <a:blip r:embed="rId2"/>
          <a:stretch>
            <a:fillRect/>
          </a:stretch>
        </p:blipFill>
        <p:spPr>
          <a:xfrm>
            <a:off x="546442" y="2213518"/>
            <a:ext cx="3162543" cy="3148911"/>
          </a:xfrm>
          <a:prstGeom prst="rect">
            <a:avLst/>
          </a:prstGeom>
        </p:spPr>
      </p:pic>
      <p:pic>
        <p:nvPicPr>
          <p:cNvPr id="6" name="Picture 5">
            <a:extLst>
              <a:ext uri="{FF2B5EF4-FFF2-40B4-BE49-F238E27FC236}">
                <a16:creationId xmlns:a16="http://schemas.microsoft.com/office/drawing/2014/main" id="{EF04D3A0-08C4-4A9B-AB63-344F5ED10BED}"/>
              </a:ext>
            </a:extLst>
          </p:cNvPr>
          <p:cNvPicPr>
            <a:picLocks noChangeAspect="1"/>
          </p:cNvPicPr>
          <p:nvPr/>
        </p:nvPicPr>
        <p:blipFill>
          <a:blip r:embed="rId3"/>
          <a:stretch>
            <a:fillRect/>
          </a:stretch>
        </p:blipFill>
        <p:spPr>
          <a:xfrm>
            <a:off x="4481879" y="2213518"/>
            <a:ext cx="3162542" cy="3148910"/>
          </a:xfrm>
          <a:prstGeom prst="rect">
            <a:avLst/>
          </a:prstGeom>
        </p:spPr>
      </p:pic>
    </p:spTree>
    <p:extLst>
      <p:ext uri="{BB962C8B-B14F-4D97-AF65-F5344CB8AC3E}">
        <p14:creationId xmlns:p14="http://schemas.microsoft.com/office/powerpoint/2010/main" val="34646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7">
            <a:hlinkClick r:id="" action="ppaction://media"/>
            <a:extLst>
              <a:ext uri="{FF2B5EF4-FFF2-40B4-BE49-F238E27FC236}">
                <a16:creationId xmlns:a16="http://schemas.microsoft.com/office/drawing/2014/main" id="{9A040666-DCB7-4796-9F6B-4A4D10B04A1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28913" y="1635919"/>
            <a:ext cx="3686175" cy="3586163"/>
          </a:xfrm>
          <a:prstGeom prst="rect">
            <a:avLst/>
          </a:prstGeom>
        </p:spPr>
      </p:pic>
    </p:spTree>
    <p:extLst>
      <p:ext uri="{BB962C8B-B14F-4D97-AF65-F5344CB8AC3E}">
        <p14:creationId xmlns:p14="http://schemas.microsoft.com/office/powerpoint/2010/main" val="183234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Q8: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CE28424C-FE87-40FF-94D8-B214A1308415}"/>
              </a:ext>
            </a:extLst>
          </p:cNvPr>
          <p:cNvPicPr>
            <a:picLocks noChangeAspect="1"/>
          </p:cNvPicPr>
          <p:nvPr/>
        </p:nvPicPr>
        <p:blipFill>
          <a:blip r:embed="rId2"/>
          <a:stretch>
            <a:fillRect/>
          </a:stretch>
        </p:blipFill>
        <p:spPr>
          <a:xfrm>
            <a:off x="356528" y="2125266"/>
            <a:ext cx="3405975" cy="3405975"/>
          </a:xfrm>
          <a:prstGeom prst="rect">
            <a:avLst/>
          </a:prstGeom>
        </p:spPr>
      </p:pic>
      <p:pic>
        <p:nvPicPr>
          <p:cNvPr id="6" name="Picture 5">
            <a:extLst>
              <a:ext uri="{FF2B5EF4-FFF2-40B4-BE49-F238E27FC236}">
                <a16:creationId xmlns:a16="http://schemas.microsoft.com/office/drawing/2014/main" id="{A3649C85-F0E4-4BE0-868D-DE0B76525952}"/>
              </a:ext>
            </a:extLst>
          </p:cNvPr>
          <p:cNvPicPr>
            <a:picLocks noChangeAspect="1"/>
          </p:cNvPicPr>
          <p:nvPr/>
        </p:nvPicPr>
        <p:blipFill>
          <a:blip r:embed="rId3"/>
          <a:stretch>
            <a:fillRect/>
          </a:stretch>
        </p:blipFill>
        <p:spPr>
          <a:xfrm>
            <a:off x="4572000" y="2125266"/>
            <a:ext cx="3405975" cy="3405975"/>
          </a:xfrm>
          <a:prstGeom prst="rect">
            <a:avLst/>
          </a:prstGeom>
        </p:spPr>
      </p:pic>
    </p:spTree>
    <p:extLst>
      <p:ext uri="{BB962C8B-B14F-4D97-AF65-F5344CB8AC3E}">
        <p14:creationId xmlns:p14="http://schemas.microsoft.com/office/powerpoint/2010/main" val="8833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8">
            <a:hlinkClick r:id="" action="ppaction://media"/>
            <a:extLst>
              <a:ext uri="{FF2B5EF4-FFF2-40B4-BE49-F238E27FC236}">
                <a16:creationId xmlns:a16="http://schemas.microsoft.com/office/drawing/2014/main" id="{66833716-289C-45C8-B7E6-B72B64D221D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43200" y="1593056"/>
            <a:ext cx="3657600" cy="3671888"/>
          </a:xfrm>
          <a:prstGeom prst="rect">
            <a:avLst/>
          </a:prstGeom>
        </p:spPr>
      </p:pic>
    </p:spTree>
    <p:extLst>
      <p:ext uri="{BB962C8B-B14F-4D97-AF65-F5344CB8AC3E}">
        <p14:creationId xmlns:p14="http://schemas.microsoft.com/office/powerpoint/2010/main" val="22624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Q9: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A042FF4B-D46E-4865-97DE-EA5856155A3A}"/>
              </a:ext>
            </a:extLst>
          </p:cNvPr>
          <p:cNvPicPr>
            <a:picLocks noChangeAspect="1"/>
          </p:cNvPicPr>
          <p:nvPr/>
        </p:nvPicPr>
        <p:blipFill>
          <a:blip r:embed="rId2"/>
          <a:stretch>
            <a:fillRect/>
          </a:stretch>
        </p:blipFill>
        <p:spPr>
          <a:xfrm>
            <a:off x="286245" y="2125266"/>
            <a:ext cx="3490381" cy="3490381"/>
          </a:xfrm>
          <a:prstGeom prst="rect">
            <a:avLst/>
          </a:prstGeom>
        </p:spPr>
      </p:pic>
      <p:pic>
        <p:nvPicPr>
          <p:cNvPr id="6" name="Picture 5">
            <a:extLst>
              <a:ext uri="{FF2B5EF4-FFF2-40B4-BE49-F238E27FC236}">
                <a16:creationId xmlns:a16="http://schemas.microsoft.com/office/drawing/2014/main" id="{D4A423FF-A340-4045-8F6A-5BD9B40ABB08}"/>
              </a:ext>
            </a:extLst>
          </p:cNvPr>
          <p:cNvPicPr>
            <a:picLocks noChangeAspect="1"/>
          </p:cNvPicPr>
          <p:nvPr/>
        </p:nvPicPr>
        <p:blipFill>
          <a:blip r:embed="rId3"/>
          <a:stretch>
            <a:fillRect/>
          </a:stretch>
        </p:blipFill>
        <p:spPr>
          <a:xfrm>
            <a:off x="4572000" y="2125266"/>
            <a:ext cx="3490381" cy="3490381"/>
          </a:xfrm>
          <a:prstGeom prst="rect">
            <a:avLst/>
          </a:prstGeom>
        </p:spPr>
      </p:pic>
    </p:spTree>
    <p:extLst>
      <p:ext uri="{BB962C8B-B14F-4D97-AF65-F5344CB8AC3E}">
        <p14:creationId xmlns:p14="http://schemas.microsoft.com/office/powerpoint/2010/main" val="39593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CF5C-2600-4B24-8F77-0135D0896A45}"/>
              </a:ext>
            </a:extLst>
          </p:cNvPr>
          <p:cNvSpPr>
            <a:spLocks noGrp="1"/>
          </p:cNvSpPr>
          <p:nvPr>
            <p:ph type="title"/>
          </p:nvPr>
        </p:nvSpPr>
        <p:spPr/>
        <p:txBody>
          <a:bodyPr/>
          <a:lstStyle/>
          <a:p>
            <a:r>
              <a:rPr lang="en-GB" dirty="0"/>
              <a:t>Describe fully the transformation that maps shape A to shape B.</a:t>
            </a:r>
          </a:p>
        </p:txBody>
      </p:sp>
      <p:sp>
        <p:nvSpPr>
          <p:cNvPr id="3" name="Content Placeholder 2">
            <a:extLst>
              <a:ext uri="{FF2B5EF4-FFF2-40B4-BE49-F238E27FC236}">
                <a16:creationId xmlns:a16="http://schemas.microsoft.com/office/drawing/2014/main" id="{A8803C50-88D5-4A12-8815-3BDB92B5CB1D}"/>
              </a:ext>
            </a:extLst>
          </p:cNvPr>
          <p:cNvSpPr>
            <a:spLocks noGrp="1"/>
          </p:cNvSpPr>
          <p:nvPr>
            <p:ph idx="1"/>
          </p:nvPr>
        </p:nvSpPr>
        <p:spPr/>
        <p:txBody>
          <a:bodyPr/>
          <a:lstStyle/>
          <a:p>
            <a:pPr marL="0" indent="0">
              <a:buNone/>
            </a:pPr>
            <a:r>
              <a:rPr lang="en-GB" dirty="0"/>
              <a:t>There are usually three marks for this type of question:</a:t>
            </a:r>
          </a:p>
          <a:p>
            <a:pPr>
              <a:buFont typeface="Wingdings" panose="05000000000000000000" pitchFamily="2" charset="2"/>
              <a:buChar char="ü"/>
            </a:pPr>
            <a:r>
              <a:rPr lang="en-GB" dirty="0"/>
              <a:t>   Rotation</a:t>
            </a:r>
          </a:p>
          <a:p>
            <a:pPr>
              <a:buFont typeface="Wingdings" panose="05000000000000000000" pitchFamily="2" charset="2"/>
              <a:buChar char="ü"/>
            </a:pPr>
            <a:r>
              <a:rPr lang="en-GB" dirty="0"/>
              <a:t>   Clockwise or Counter clockwise by 90</a:t>
            </a:r>
            <a:r>
              <a:rPr lang="en-GB" dirty="0">
                <a:latin typeface="Calibri" panose="020F0502020204030204" pitchFamily="34" charset="0"/>
                <a:cs typeface="Calibri" panose="020F0502020204030204" pitchFamily="34" charset="0"/>
              </a:rPr>
              <a:t>°</a:t>
            </a:r>
            <a:r>
              <a:rPr lang="en-GB" dirty="0"/>
              <a:t>, 180</a:t>
            </a:r>
            <a:r>
              <a:rPr lang="en-GB" dirty="0">
                <a:latin typeface="Calibri" panose="020F0502020204030204" pitchFamily="34" charset="0"/>
                <a:cs typeface="Calibri" panose="020F0502020204030204" pitchFamily="34" charset="0"/>
              </a:rPr>
              <a:t>° or   270°</a:t>
            </a:r>
          </a:p>
          <a:p>
            <a:pPr>
              <a:buFont typeface="Wingdings" panose="05000000000000000000" pitchFamily="2" charset="2"/>
              <a:buChar char="ü"/>
            </a:pPr>
            <a:r>
              <a:rPr lang="en-GB" dirty="0">
                <a:latin typeface="Calibri" panose="020F0502020204030204" pitchFamily="34" charset="0"/>
                <a:cs typeface="Calibri" panose="020F0502020204030204" pitchFamily="34" charset="0"/>
              </a:rPr>
              <a:t>   About the centre of rotation (</a:t>
            </a:r>
            <a:r>
              <a:rPr lang="en-GB" dirty="0" err="1">
                <a:latin typeface="Calibri" panose="020F0502020204030204" pitchFamily="34" charset="0"/>
                <a:cs typeface="Calibri" panose="020F0502020204030204" pitchFamily="34" charset="0"/>
              </a:rPr>
              <a:t>x,y</a:t>
            </a:r>
            <a:r>
              <a:rPr lang="en-GB" dirty="0">
                <a:latin typeface="Calibri" panose="020F0502020204030204" pitchFamily="34" charset="0"/>
                <a:cs typeface="Calibri" panose="020F0502020204030204" pitchFamily="34" charset="0"/>
              </a:rPr>
              <a:t>) where x and y are the co-ordinates of the rotation.</a:t>
            </a:r>
            <a:endParaRPr lang="en-GB" dirty="0"/>
          </a:p>
        </p:txBody>
      </p:sp>
    </p:spTree>
    <p:extLst>
      <p:ext uri="{BB962C8B-B14F-4D97-AF65-F5344CB8AC3E}">
        <p14:creationId xmlns:p14="http://schemas.microsoft.com/office/powerpoint/2010/main" val="21253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9">
            <a:hlinkClick r:id="" action="ppaction://media"/>
            <a:extLst>
              <a:ext uri="{FF2B5EF4-FFF2-40B4-BE49-F238E27FC236}">
                <a16:creationId xmlns:a16="http://schemas.microsoft.com/office/drawing/2014/main" id="{99A18BDC-49B0-49EC-B1A3-633D512C9DF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43200" y="1593056"/>
            <a:ext cx="3657600" cy="3671888"/>
          </a:xfrm>
          <a:prstGeom prst="rect">
            <a:avLst/>
          </a:prstGeom>
        </p:spPr>
      </p:pic>
    </p:spTree>
    <p:extLst>
      <p:ext uri="{BB962C8B-B14F-4D97-AF65-F5344CB8AC3E}">
        <p14:creationId xmlns:p14="http://schemas.microsoft.com/office/powerpoint/2010/main" val="395057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Q10: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B38CB6EA-CC6A-4CE8-AF2E-8DCDF10EE23E}"/>
              </a:ext>
            </a:extLst>
          </p:cNvPr>
          <p:cNvPicPr>
            <a:picLocks noChangeAspect="1"/>
          </p:cNvPicPr>
          <p:nvPr/>
        </p:nvPicPr>
        <p:blipFill>
          <a:blip r:embed="rId2"/>
          <a:stretch>
            <a:fillRect/>
          </a:stretch>
        </p:blipFill>
        <p:spPr>
          <a:xfrm>
            <a:off x="262890" y="2220223"/>
            <a:ext cx="3357141" cy="3342671"/>
          </a:xfrm>
          <a:prstGeom prst="rect">
            <a:avLst/>
          </a:prstGeom>
        </p:spPr>
      </p:pic>
      <p:pic>
        <p:nvPicPr>
          <p:cNvPr id="6" name="Picture 5">
            <a:extLst>
              <a:ext uri="{FF2B5EF4-FFF2-40B4-BE49-F238E27FC236}">
                <a16:creationId xmlns:a16="http://schemas.microsoft.com/office/drawing/2014/main" id="{696BD0E9-90DD-471B-96D6-9864D2B7AB63}"/>
              </a:ext>
            </a:extLst>
          </p:cNvPr>
          <p:cNvPicPr>
            <a:picLocks noChangeAspect="1"/>
          </p:cNvPicPr>
          <p:nvPr/>
        </p:nvPicPr>
        <p:blipFill>
          <a:blip r:embed="rId3"/>
          <a:stretch>
            <a:fillRect/>
          </a:stretch>
        </p:blipFill>
        <p:spPr>
          <a:xfrm>
            <a:off x="5012825" y="2125266"/>
            <a:ext cx="3386082" cy="3342671"/>
          </a:xfrm>
          <a:prstGeom prst="rect">
            <a:avLst/>
          </a:prstGeom>
        </p:spPr>
      </p:pic>
    </p:spTree>
    <p:extLst>
      <p:ext uri="{BB962C8B-B14F-4D97-AF65-F5344CB8AC3E}">
        <p14:creationId xmlns:p14="http://schemas.microsoft.com/office/powerpoint/2010/main" val="22934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10">
            <a:hlinkClick r:id="" action="ppaction://media"/>
            <a:extLst>
              <a:ext uri="{FF2B5EF4-FFF2-40B4-BE49-F238E27FC236}">
                <a16:creationId xmlns:a16="http://schemas.microsoft.com/office/drawing/2014/main" id="{6D90DF36-2A4B-4506-B98C-669BABE5EA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43200" y="1593056"/>
            <a:ext cx="3657600" cy="3671888"/>
          </a:xfrm>
          <a:prstGeom prst="rect">
            <a:avLst/>
          </a:prstGeom>
        </p:spPr>
      </p:pic>
    </p:spTree>
    <p:extLst>
      <p:ext uri="{BB962C8B-B14F-4D97-AF65-F5344CB8AC3E}">
        <p14:creationId xmlns:p14="http://schemas.microsoft.com/office/powerpoint/2010/main" val="36066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Q11: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46E14AFA-7ED8-45D1-A235-8094416F4404}"/>
              </a:ext>
            </a:extLst>
          </p:cNvPr>
          <p:cNvPicPr>
            <a:picLocks noChangeAspect="1"/>
          </p:cNvPicPr>
          <p:nvPr/>
        </p:nvPicPr>
        <p:blipFill>
          <a:blip r:embed="rId2"/>
          <a:stretch>
            <a:fillRect/>
          </a:stretch>
        </p:blipFill>
        <p:spPr>
          <a:xfrm>
            <a:off x="370650" y="2125266"/>
            <a:ext cx="3374323" cy="3374323"/>
          </a:xfrm>
          <a:prstGeom prst="rect">
            <a:avLst/>
          </a:prstGeom>
        </p:spPr>
      </p:pic>
      <p:pic>
        <p:nvPicPr>
          <p:cNvPr id="6" name="Picture 5">
            <a:extLst>
              <a:ext uri="{FF2B5EF4-FFF2-40B4-BE49-F238E27FC236}">
                <a16:creationId xmlns:a16="http://schemas.microsoft.com/office/drawing/2014/main" id="{95992714-A00C-47BF-92B1-60F0176CE329}"/>
              </a:ext>
            </a:extLst>
          </p:cNvPr>
          <p:cNvPicPr>
            <a:picLocks noChangeAspect="1"/>
          </p:cNvPicPr>
          <p:nvPr/>
        </p:nvPicPr>
        <p:blipFill>
          <a:blip r:embed="rId3"/>
          <a:stretch>
            <a:fillRect/>
          </a:stretch>
        </p:blipFill>
        <p:spPr>
          <a:xfrm>
            <a:off x="4465668" y="2125266"/>
            <a:ext cx="3374323" cy="3345359"/>
          </a:xfrm>
          <a:prstGeom prst="rect">
            <a:avLst/>
          </a:prstGeom>
        </p:spPr>
      </p:pic>
    </p:spTree>
    <p:extLst>
      <p:ext uri="{BB962C8B-B14F-4D97-AF65-F5344CB8AC3E}">
        <p14:creationId xmlns:p14="http://schemas.microsoft.com/office/powerpoint/2010/main" val="417648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11">
            <a:hlinkClick r:id="" action="ppaction://media"/>
            <a:extLst>
              <a:ext uri="{FF2B5EF4-FFF2-40B4-BE49-F238E27FC236}">
                <a16:creationId xmlns:a16="http://schemas.microsoft.com/office/drawing/2014/main" id="{BD114FCD-2B50-4798-86EC-8D29B13DEFD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71775" y="1607344"/>
            <a:ext cx="3600450" cy="3643313"/>
          </a:xfrm>
          <a:prstGeom prst="rect">
            <a:avLst/>
          </a:prstGeom>
        </p:spPr>
      </p:pic>
    </p:spTree>
    <p:extLst>
      <p:ext uri="{BB962C8B-B14F-4D97-AF65-F5344CB8AC3E}">
        <p14:creationId xmlns:p14="http://schemas.microsoft.com/office/powerpoint/2010/main" val="22521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Q12: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6E26FB15-28A3-4F57-A536-4C98AD3EA111}"/>
              </a:ext>
            </a:extLst>
          </p:cNvPr>
          <p:cNvPicPr>
            <a:picLocks noChangeAspect="1"/>
          </p:cNvPicPr>
          <p:nvPr/>
        </p:nvPicPr>
        <p:blipFill>
          <a:blip r:embed="rId2"/>
          <a:stretch>
            <a:fillRect/>
          </a:stretch>
        </p:blipFill>
        <p:spPr>
          <a:xfrm>
            <a:off x="398731" y="2259788"/>
            <a:ext cx="3334757" cy="3334757"/>
          </a:xfrm>
          <a:prstGeom prst="rect">
            <a:avLst/>
          </a:prstGeom>
        </p:spPr>
      </p:pic>
      <p:pic>
        <p:nvPicPr>
          <p:cNvPr id="6" name="Picture 5">
            <a:extLst>
              <a:ext uri="{FF2B5EF4-FFF2-40B4-BE49-F238E27FC236}">
                <a16:creationId xmlns:a16="http://schemas.microsoft.com/office/drawing/2014/main" id="{AFD2364E-5649-4E5C-ACE0-E09FA0422FF9}"/>
              </a:ext>
            </a:extLst>
          </p:cNvPr>
          <p:cNvPicPr>
            <a:picLocks noChangeAspect="1"/>
          </p:cNvPicPr>
          <p:nvPr/>
        </p:nvPicPr>
        <p:blipFill>
          <a:blip r:embed="rId3"/>
          <a:stretch>
            <a:fillRect/>
          </a:stretch>
        </p:blipFill>
        <p:spPr>
          <a:xfrm>
            <a:off x="4706852" y="2269816"/>
            <a:ext cx="3353390" cy="3324729"/>
          </a:xfrm>
          <a:prstGeom prst="rect">
            <a:avLst/>
          </a:prstGeom>
        </p:spPr>
      </p:pic>
    </p:spTree>
    <p:extLst>
      <p:ext uri="{BB962C8B-B14F-4D97-AF65-F5344CB8AC3E}">
        <p14:creationId xmlns:p14="http://schemas.microsoft.com/office/powerpoint/2010/main" val="330763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12">
            <a:hlinkClick r:id="" action="ppaction://media"/>
            <a:extLst>
              <a:ext uri="{FF2B5EF4-FFF2-40B4-BE49-F238E27FC236}">
                <a16:creationId xmlns:a16="http://schemas.microsoft.com/office/drawing/2014/main" id="{EAB069D8-7DE9-4230-ADDF-74FA4982103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71775" y="1607344"/>
            <a:ext cx="3600450" cy="3643313"/>
          </a:xfrm>
          <a:prstGeom prst="rect">
            <a:avLst/>
          </a:prstGeom>
        </p:spPr>
      </p:pic>
    </p:spTree>
    <p:extLst>
      <p:ext uri="{BB962C8B-B14F-4D97-AF65-F5344CB8AC3E}">
        <p14:creationId xmlns:p14="http://schemas.microsoft.com/office/powerpoint/2010/main" val="914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a:pPr>
            <a:r>
              <a:rPr lang="en-GB" dirty="0"/>
              <a:t>Which of the following describes the transformation from green to blue on the left most accurately?</a:t>
            </a:r>
          </a:p>
        </p:txBody>
      </p:sp>
      <p:pic>
        <p:nvPicPr>
          <p:cNvPr id="5" name="Picture 4">
            <a:extLst>
              <a:ext uri="{FF2B5EF4-FFF2-40B4-BE49-F238E27FC236}">
                <a16:creationId xmlns:a16="http://schemas.microsoft.com/office/drawing/2014/main" id="{B8E00CD1-5D85-49F5-AECE-1421255807A6}"/>
              </a:ext>
            </a:extLst>
          </p:cNvPr>
          <p:cNvPicPr>
            <a:picLocks noChangeAspect="1"/>
          </p:cNvPicPr>
          <p:nvPr/>
        </p:nvPicPr>
        <p:blipFill>
          <a:blip r:embed="rId2"/>
          <a:stretch>
            <a:fillRect/>
          </a:stretch>
        </p:blipFill>
        <p:spPr>
          <a:xfrm>
            <a:off x="685549" y="180212"/>
            <a:ext cx="3084346" cy="3071221"/>
          </a:xfrm>
          <a:prstGeom prst="rect">
            <a:avLst/>
          </a:prstGeom>
        </p:spPr>
      </p:pic>
      <p:sp>
        <p:nvSpPr>
          <p:cNvPr id="6" name="Action Button: Go Forward or Next 5">
            <a:hlinkClick r:id="rId3" action="ppaction://hlinksldjump"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4"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4" action="ppaction://hlinksldjump"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(4,7).</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(7,4).</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CW 270</a:t>
            </a:r>
            <a:r>
              <a:rPr lang="en-GB" dirty="0">
                <a:latin typeface="Calibri" panose="020F0502020204030204" pitchFamily="34" charset="0"/>
                <a:cs typeface="Calibri" panose="020F0502020204030204" pitchFamily="34" charset="0"/>
              </a:rPr>
              <a:t>° about the centre of rotation (7,4).</a:t>
            </a:r>
            <a:endParaRPr lang="en-GB" dirty="0"/>
          </a:p>
        </p:txBody>
      </p:sp>
    </p:spTree>
    <p:extLst>
      <p:ext uri="{BB962C8B-B14F-4D97-AF65-F5344CB8AC3E}">
        <p14:creationId xmlns:p14="http://schemas.microsoft.com/office/powerpoint/2010/main" val="285670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startAt="2"/>
            </a:pPr>
            <a:r>
              <a:rPr lang="en-GB" dirty="0"/>
              <a:t>Which of the following describes the transformation from green to blue on the left most accurately?</a:t>
            </a:r>
          </a:p>
        </p:txBody>
      </p:sp>
      <p:sp>
        <p:nvSpPr>
          <p:cNvPr id="6" name="Action Button: Go Forward or Next 5">
            <a:hlinkClick r:id="" action="ppaction://hlinkshowjump?jump=nextslide"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2"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 action="ppaction://hlinkshowjump?jump=nextslide"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CCW 90</a:t>
            </a:r>
            <a:r>
              <a:rPr lang="en-GB" dirty="0">
                <a:latin typeface="Calibri" panose="020F0502020204030204" pitchFamily="34" charset="0"/>
                <a:cs typeface="Calibri" panose="020F0502020204030204" pitchFamily="34" charset="0"/>
              </a:rPr>
              <a:t>° about the centre of rotation (3,5).</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(5,3).</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CCW 90</a:t>
            </a:r>
            <a:r>
              <a:rPr lang="en-GB" dirty="0">
                <a:latin typeface="Calibri" panose="020F0502020204030204" pitchFamily="34" charset="0"/>
                <a:cs typeface="Calibri" panose="020F0502020204030204" pitchFamily="34" charset="0"/>
              </a:rPr>
              <a:t>° about the centre of rotation (5,3).</a:t>
            </a:r>
            <a:endParaRPr lang="en-GB" dirty="0"/>
          </a:p>
        </p:txBody>
      </p:sp>
      <p:pic>
        <p:nvPicPr>
          <p:cNvPr id="4" name="Picture 3">
            <a:extLst>
              <a:ext uri="{FF2B5EF4-FFF2-40B4-BE49-F238E27FC236}">
                <a16:creationId xmlns:a16="http://schemas.microsoft.com/office/drawing/2014/main" id="{3BDD5979-6233-4328-B570-C7002E325641}"/>
              </a:ext>
            </a:extLst>
          </p:cNvPr>
          <p:cNvPicPr>
            <a:picLocks noChangeAspect="1"/>
          </p:cNvPicPr>
          <p:nvPr/>
        </p:nvPicPr>
        <p:blipFill>
          <a:blip r:embed="rId3"/>
          <a:stretch>
            <a:fillRect/>
          </a:stretch>
        </p:blipFill>
        <p:spPr>
          <a:xfrm>
            <a:off x="685547" y="192824"/>
            <a:ext cx="2939969" cy="2952587"/>
          </a:xfrm>
          <a:prstGeom prst="rect">
            <a:avLst/>
          </a:prstGeom>
        </p:spPr>
      </p:pic>
    </p:spTree>
    <p:extLst>
      <p:ext uri="{BB962C8B-B14F-4D97-AF65-F5344CB8AC3E}">
        <p14:creationId xmlns:p14="http://schemas.microsoft.com/office/powerpoint/2010/main" val="2976165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startAt="3"/>
            </a:pPr>
            <a:r>
              <a:rPr lang="en-GB" dirty="0"/>
              <a:t>Which of the following describes the transformation from green to blue on the left most accurately?</a:t>
            </a:r>
          </a:p>
        </p:txBody>
      </p:sp>
      <p:sp>
        <p:nvSpPr>
          <p:cNvPr id="6" name="Action Button: Go Forward or Next 5">
            <a:hlinkClick r:id="rId2" action="ppaction://hlinksldjump"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3"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2" action="ppaction://hlinksldjump"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CCW 90</a:t>
            </a:r>
            <a:r>
              <a:rPr lang="en-GB" dirty="0">
                <a:latin typeface="Calibri" panose="020F0502020204030204" pitchFamily="34" charset="0"/>
                <a:cs typeface="Calibri" panose="020F0502020204030204" pitchFamily="34" charset="0"/>
              </a:rPr>
              <a:t>° about the centre of rotation (1,4).</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CW 270</a:t>
            </a:r>
            <a:r>
              <a:rPr lang="en-GB" dirty="0">
                <a:latin typeface="Calibri" panose="020F0502020204030204" pitchFamily="34" charset="0"/>
                <a:cs typeface="Calibri" panose="020F0502020204030204" pitchFamily="34" charset="0"/>
              </a:rPr>
              <a:t>° about the centre of rotation (5,5).</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CW 270</a:t>
            </a:r>
            <a:r>
              <a:rPr lang="en-GB" dirty="0">
                <a:latin typeface="Calibri" panose="020F0502020204030204" pitchFamily="34" charset="0"/>
                <a:cs typeface="Calibri" panose="020F0502020204030204" pitchFamily="34" charset="0"/>
              </a:rPr>
              <a:t>° about the centre of rotation (2,2).</a:t>
            </a:r>
            <a:endParaRPr lang="en-GB" dirty="0"/>
          </a:p>
        </p:txBody>
      </p:sp>
      <p:pic>
        <p:nvPicPr>
          <p:cNvPr id="4" name="Picture 3">
            <a:extLst>
              <a:ext uri="{FF2B5EF4-FFF2-40B4-BE49-F238E27FC236}">
                <a16:creationId xmlns:a16="http://schemas.microsoft.com/office/drawing/2014/main" id="{84631DAA-377B-4A68-9F2F-52FF3A9CF250}"/>
              </a:ext>
            </a:extLst>
          </p:cNvPr>
          <p:cNvPicPr>
            <a:picLocks noChangeAspect="1"/>
          </p:cNvPicPr>
          <p:nvPr/>
        </p:nvPicPr>
        <p:blipFill>
          <a:blip r:embed="rId4"/>
          <a:stretch>
            <a:fillRect/>
          </a:stretch>
        </p:blipFill>
        <p:spPr>
          <a:xfrm>
            <a:off x="374232" y="130843"/>
            <a:ext cx="3275347" cy="3289404"/>
          </a:xfrm>
          <a:prstGeom prst="rect">
            <a:avLst/>
          </a:prstGeom>
        </p:spPr>
      </p:pic>
    </p:spTree>
    <p:extLst>
      <p:ext uri="{BB962C8B-B14F-4D97-AF65-F5344CB8AC3E}">
        <p14:creationId xmlns:p14="http://schemas.microsoft.com/office/powerpoint/2010/main" val="2940058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Q1: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5" name="Picture 4">
            <a:extLst>
              <a:ext uri="{FF2B5EF4-FFF2-40B4-BE49-F238E27FC236}">
                <a16:creationId xmlns:a16="http://schemas.microsoft.com/office/drawing/2014/main" id="{D4470F03-90A1-4E39-A44E-C34D632EC012}"/>
              </a:ext>
            </a:extLst>
          </p:cNvPr>
          <p:cNvPicPr>
            <a:picLocks noChangeAspect="1"/>
          </p:cNvPicPr>
          <p:nvPr/>
        </p:nvPicPr>
        <p:blipFill>
          <a:blip r:embed="rId2"/>
          <a:stretch>
            <a:fillRect/>
          </a:stretch>
        </p:blipFill>
        <p:spPr>
          <a:xfrm>
            <a:off x="628650" y="2276945"/>
            <a:ext cx="2907340" cy="2894808"/>
          </a:xfrm>
          <a:prstGeom prst="rect">
            <a:avLst/>
          </a:prstGeom>
        </p:spPr>
      </p:pic>
      <p:pic>
        <p:nvPicPr>
          <p:cNvPr id="9" name="Picture 8">
            <a:extLst>
              <a:ext uri="{FF2B5EF4-FFF2-40B4-BE49-F238E27FC236}">
                <a16:creationId xmlns:a16="http://schemas.microsoft.com/office/drawing/2014/main" id="{D8586375-DAED-4EE2-8441-57E304816F1C}"/>
              </a:ext>
            </a:extLst>
          </p:cNvPr>
          <p:cNvPicPr>
            <a:picLocks noChangeAspect="1"/>
          </p:cNvPicPr>
          <p:nvPr/>
        </p:nvPicPr>
        <p:blipFill>
          <a:blip r:embed="rId3"/>
          <a:stretch>
            <a:fillRect/>
          </a:stretch>
        </p:blipFill>
        <p:spPr>
          <a:xfrm>
            <a:off x="5067078" y="2276945"/>
            <a:ext cx="2907340" cy="2894808"/>
          </a:xfrm>
          <a:prstGeom prst="rect">
            <a:avLst/>
          </a:prstGeom>
        </p:spPr>
      </p:pic>
      <p:sp>
        <p:nvSpPr>
          <p:cNvPr id="10" name="TextBox 9">
            <a:extLst>
              <a:ext uri="{FF2B5EF4-FFF2-40B4-BE49-F238E27FC236}">
                <a16:creationId xmlns:a16="http://schemas.microsoft.com/office/drawing/2014/main" id="{E64C7AE3-2EC3-4499-B37B-677399B35669}"/>
              </a:ext>
            </a:extLst>
          </p:cNvPr>
          <p:cNvSpPr txBox="1"/>
          <p:nvPr/>
        </p:nvSpPr>
        <p:spPr>
          <a:xfrm>
            <a:off x="1610833" y="2428211"/>
            <a:ext cx="2466091" cy="507831"/>
          </a:xfrm>
          <a:prstGeom prst="rect">
            <a:avLst/>
          </a:prstGeom>
          <a:solidFill>
            <a:schemeClr val="bg1"/>
          </a:solidFill>
        </p:spPr>
        <p:txBody>
          <a:bodyPr wrap="square" rtlCol="0">
            <a:spAutoFit/>
          </a:bodyPr>
          <a:lstStyle/>
          <a:p>
            <a:r>
              <a:rPr lang="en-GB" sz="1350" dirty="0"/>
              <a:t>The centre of rotation touches the point of the arrow.</a:t>
            </a:r>
          </a:p>
        </p:txBody>
      </p:sp>
      <p:sp>
        <p:nvSpPr>
          <p:cNvPr id="11" name="TextBox 10">
            <a:extLst>
              <a:ext uri="{FF2B5EF4-FFF2-40B4-BE49-F238E27FC236}">
                <a16:creationId xmlns:a16="http://schemas.microsoft.com/office/drawing/2014/main" id="{84A8BCEC-A9DF-402A-90BC-71DCDBDCC087}"/>
              </a:ext>
            </a:extLst>
          </p:cNvPr>
          <p:cNvSpPr txBox="1"/>
          <p:nvPr/>
        </p:nvSpPr>
        <p:spPr>
          <a:xfrm>
            <a:off x="6300122" y="2542511"/>
            <a:ext cx="2466091" cy="507831"/>
          </a:xfrm>
          <a:prstGeom prst="rect">
            <a:avLst/>
          </a:prstGeom>
          <a:solidFill>
            <a:schemeClr val="bg1"/>
          </a:solidFill>
        </p:spPr>
        <p:txBody>
          <a:bodyPr wrap="square" rtlCol="0">
            <a:spAutoFit/>
          </a:bodyPr>
          <a:lstStyle/>
          <a:p>
            <a:r>
              <a:rPr lang="en-GB" sz="1350" dirty="0"/>
              <a:t>The centre of rotation touches the point of the arrow.</a:t>
            </a:r>
          </a:p>
        </p:txBody>
      </p:sp>
    </p:spTree>
    <p:extLst>
      <p:ext uri="{BB962C8B-B14F-4D97-AF65-F5344CB8AC3E}">
        <p14:creationId xmlns:p14="http://schemas.microsoft.com/office/powerpoint/2010/main" val="42516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startAt="4"/>
            </a:pPr>
            <a:r>
              <a:rPr lang="en-GB" dirty="0"/>
              <a:t>Which of the following describes the transformation from green to blue on the left most accurately?</a:t>
            </a:r>
          </a:p>
        </p:txBody>
      </p:sp>
      <p:sp>
        <p:nvSpPr>
          <p:cNvPr id="6" name="Action Button: Go Forward or Next 5">
            <a:hlinkClick r:id="rId2" action="ppaction://hlinksldjump"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3"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3" action="ppaction://hlinksldjump"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CW 270</a:t>
            </a:r>
            <a:r>
              <a:rPr lang="en-GB" dirty="0">
                <a:latin typeface="Calibri" panose="020F0502020204030204" pitchFamily="34" charset="0"/>
                <a:cs typeface="Calibri" panose="020F0502020204030204" pitchFamily="34" charset="0"/>
              </a:rPr>
              <a:t>° about the centre of rotation (3,4).</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CW 270</a:t>
            </a:r>
            <a:r>
              <a:rPr lang="en-GB" dirty="0">
                <a:latin typeface="Calibri" panose="020F0502020204030204" pitchFamily="34" charset="0"/>
                <a:cs typeface="Calibri" panose="020F0502020204030204" pitchFamily="34" charset="0"/>
              </a:rPr>
              <a:t>° about the centre of rotation (4,4).</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CW 270</a:t>
            </a:r>
            <a:r>
              <a:rPr lang="en-GB" dirty="0">
                <a:latin typeface="Calibri" panose="020F0502020204030204" pitchFamily="34" charset="0"/>
                <a:cs typeface="Calibri" panose="020F0502020204030204" pitchFamily="34" charset="0"/>
              </a:rPr>
              <a:t>° about the centre of rotation (5,4).</a:t>
            </a:r>
            <a:endParaRPr lang="en-GB" dirty="0"/>
          </a:p>
        </p:txBody>
      </p:sp>
      <p:pic>
        <p:nvPicPr>
          <p:cNvPr id="4" name="Picture 3">
            <a:extLst>
              <a:ext uri="{FF2B5EF4-FFF2-40B4-BE49-F238E27FC236}">
                <a16:creationId xmlns:a16="http://schemas.microsoft.com/office/drawing/2014/main" id="{AE33ABEE-F6A8-4D8D-A080-59D6920298A0}"/>
              </a:ext>
            </a:extLst>
          </p:cNvPr>
          <p:cNvPicPr>
            <a:picLocks noChangeAspect="1"/>
          </p:cNvPicPr>
          <p:nvPr/>
        </p:nvPicPr>
        <p:blipFill>
          <a:blip r:embed="rId4"/>
          <a:stretch>
            <a:fillRect/>
          </a:stretch>
        </p:blipFill>
        <p:spPr>
          <a:xfrm>
            <a:off x="305301" y="50702"/>
            <a:ext cx="3055519" cy="3355848"/>
          </a:xfrm>
          <a:prstGeom prst="rect">
            <a:avLst/>
          </a:prstGeom>
        </p:spPr>
      </p:pic>
    </p:spTree>
    <p:extLst>
      <p:ext uri="{BB962C8B-B14F-4D97-AF65-F5344CB8AC3E}">
        <p14:creationId xmlns:p14="http://schemas.microsoft.com/office/powerpoint/2010/main" val="928326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startAt="5"/>
            </a:pPr>
            <a:r>
              <a:rPr lang="en-GB" dirty="0"/>
              <a:t>Which of the following describes the transformation from green to blue on the left most accurately?</a:t>
            </a:r>
          </a:p>
        </p:txBody>
      </p:sp>
      <p:sp>
        <p:nvSpPr>
          <p:cNvPr id="6" name="Action Button: Go Forward or Next 5">
            <a:hlinkClick r:id="rId2" action="ppaction://hlinksldjump"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2"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3" action="ppaction://hlinksldjump"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(7,2).</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(2,7).</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(6,3).</a:t>
            </a:r>
            <a:endParaRPr lang="en-GB" dirty="0"/>
          </a:p>
        </p:txBody>
      </p:sp>
      <p:pic>
        <p:nvPicPr>
          <p:cNvPr id="4" name="Picture 3">
            <a:extLst>
              <a:ext uri="{FF2B5EF4-FFF2-40B4-BE49-F238E27FC236}">
                <a16:creationId xmlns:a16="http://schemas.microsoft.com/office/drawing/2014/main" id="{AA8D61C5-70A2-496A-95D0-7C5F4CD6392C}"/>
              </a:ext>
            </a:extLst>
          </p:cNvPr>
          <p:cNvPicPr>
            <a:picLocks noChangeAspect="1"/>
          </p:cNvPicPr>
          <p:nvPr/>
        </p:nvPicPr>
        <p:blipFill>
          <a:blip r:embed="rId4"/>
          <a:stretch>
            <a:fillRect/>
          </a:stretch>
        </p:blipFill>
        <p:spPr>
          <a:xfrm>
            <a:off x="452937" y="130843"/>
            <a:ext cx="3365084" cy="3350764"/>
          </a:xfrm>
          <a:prstGeom prst="rect">
            <a:avLst/>
          </a:prstGeom>
        </p:spPr>
      </p:pic>
    </p:spTree>
    <p:extLst>
      <p:ext uri="{BB962C8B-B14F-4D97-AF65-F5344CB8AC3E}">
        <p14:creationId xmlns:p14="http://schemas.microsoft.com/office/powerpoint/2010/main" val="4241648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startAt="6"/>
            </a:pPr>
            <a:r>
              <a:rPr lang="en-GB" dirty="0"/>
              <a:t>Which of the following describes the transformation from green to blue on the left most accurately?</a:t>
            </a:r>
          </a:p>
        </p:txBody>
      </p:sp>
      <p:sp>
        <p:nvSpPr>
          <p:cNvPr id="6" name="Action Button: Go Forward or Next 5">
            <a:hlinkClick r:id="rId2" action="ppaction://hlinksldjump"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3"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2" action="ppaction://hlinksldjump"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CW 180</a:t>
            </a:r>
            <a:r>
              <a:rPr lang="en-GB" dirty="0">
                <a:latin typeface="Calibri" panose="020F0502020204030204" pitchFamily="34" charset="0"/>
                <a:cs typeface="Calibri" panose="020F0502020204030204" pitchFamily="34" charset="0"/>
              </a:rPr>
              <a:t>° about the centre of rotation (2,2).</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CW 180</a:t>
            </a:r>
            <a:r>
              <a:rPr lang="en-GB" dirty="0">
                <a:latin typeface="Calibri" panose="020F0502020204030204" pitchFamily="34" charset="0"/>
                <a:cs typeface="Calibri" panose="020F0502020204030204" pitchFamily="34" charset="0"/>
              </a:rPr>
              <a:t>° about the centre of rotation (4,4).</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CW 180</a:t>
            </a:r>
            <a:r>
              <a:rPr lang="en-GB" dirty="0">
                <a:latin typeface="Calibri" panose="020F0502020204030204" pitchFamily="34" charset="0"/>
                <a:cs typeface="Calibri" panose="020F0502020204030204" pitchFamily="34" charset="0"/>
              </a:rPr>
              <a:t>° about the centre of rotation (6,6).</a:t>
            </a:r>
            <a:endParaRPr lang="en-GB" dirty="0"/>
          </a:p>
        </p:txBody>
      </p:sp>
      <p:pic>
        <p:nvPicPr>
          <p:cNvPr id="4" name="Picture 3">
            <a:extLst>
              <a:ext uri="{FF2B5EF4-FFF2-40B4-BE49-F238E27FC236}">
                <a16:creationId xmlns:a16="http://schemas.microsoft.com/office/drawing/2014/main" id="{2A424ADE-4E30-4BB9-93E0-C4042E276D03}"/>
              </a:ext>
            </a:extLst>
          </p:cNvPr>
          <p:cNvPicPr>
            <a:picLocks noChangeAspect="1"/>
          </p:cNvPicPr>
          <p:nvPr/>
        </p:nvPicPr>
        <p:blipFill>
          <a:blip r:embed="rId4"/>
          <a:stretch>
            <a:fillRect/>
          </a:stretch>
        </p:blipFill>
        <p:spPr>
          <a:xfrm>
            <a:off x="517107" y="79357"/>
            <a:ext cx="3260809" cy="3274804"/>
          </a:xfrm>
          <a:prstGeom prst="rect">
            <a:avLst/>
          </a:prstGeom>
        </p:spPr>
      </p:pic>
    </p:spTree>
    <p:extLst>
      <p:ext uri="{BB962C8B-B14F-4D97-AF65-F5344CB8AC3E}">
        <p14:creationId xmlns:p14="http://schemas.microsoft.com/office/powerpoint/2010/main" val="978467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startAt="7"/>
            </a:pPr>
            <a:r>
              <a:rPr lang="en-GB" dirty="0"/>
              <a:t>Which of the following describes the transformation from green to blue on the left most accurately?</a:t>
            </a:r>
          </a:p>
        </p:txBody>
      </p:sp>
      <p:sp>
        <p:nvSpPr>
          <p:cNvPr id="6" name="Action Button: Go Forward or Next 5">
            <a:hlinkClick r:id="rId2" action="ppaction://hlinksldjump"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3"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2" action="ppaction://hlinksldjump"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CW 180</a:t>
            </a:r>
            <a:r>
              <a:rPr lang="en-GB" dirty="0">
                <a:latin typeface="Calibri" panose="020F0502020204030204" pitchFamily="34" charset="0"/>
                <a:cs typeface="Calibri" panose="020F0502020204030204" pitchFamily="34" charset="0"/>
              </a:rPr>
              <a:t>° about the centre of rotation (3½, 3½,).</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CCW 180</a:t>
            </a:r>
            <a:r>
              <a:rPr lang="en-GB" dirty="0">
                <a:latin typeface="Calibri" panose="020F0502020204030204" pitchFamily="34" charset="0"/>
                <a:cs typeface="Calibri" panose="020F0502020204030204" pitchFamily="34" charset="0"/>
              </a:rPr>
              <a:t>° about the centre of rotation (4½, 3½,).</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CW 180</a:t>
            </a:r>
            <a:r>
              <a:rPr lang="en-GB" dirty="0">
                <a:latin typeface="Calibri" panose="020F0502020204030204" pitchFamily="34" charset="0"/>
                <a:cs typeface="Calibri" panose="020F0502020204030204" pitchFamily="34" charset="0"/>
              </a:rPr>
              <a:t>° about the centre of rotation (5½,4½,).</a:t>
            </a:r>
            <a:endParaRPr lang="en-GB" dirty="0"/>
          </a:p>
        </p:txBody>
      </p:sp>
      <p:pic>
        <p:nvPicPr>
          <p:cNvPr id="4" name="Picture 3">
            <a:extLst>
              <a:ext uri="{FF2B5EF4-FFF2-40B4-BE49-F238E27FC236}">
                <a16:creationId xmlns:a16="http://schemas.microsoft.com/office/drawing/2014/main" id="{4FFB03F7-4D17-4360-BFB6-877407A25A92}"/>
              </a:ext>
            </a:extLst>
          </p:cNvPr>
          <p:cNvPicPr>
            <a:picLocks noChangeAspect="1"/>
          </p:cNvPicPr>
          <p:nvPr/>
        </p:nvPicPr>
        <p:blipFill>
          <a:blip r:embed="rId4"/>
          <a:stretch>
            <a:fillRect/>
          </a:stretch>
        </p:blipFill>
        <p:spPr>
          <a:xfrm>
            <a:off x="374232" y="130842"/>
            <a:ext cx="3291389" cy="3305515"/>
          </a:xfrm>
          <a:prstGeom prst="rect">
            <a:avLst/>
          </a:prstGeom>
        </p:spPr>
      </p:pic>
    </p:spTree>
    <p:extLst>
      <p:ext uri="{BB962C8B-B14F-4D97-AF65-F5344CB8AC3E}">
        <p14:creationId xmlns:p14="http://schemas.microsoft.com/office/powerpoint/2010/main" val="1092286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9A63B-AB1D-4F8A-9945-7949C83A63E8}"/>
              </a:ext>
            </a:extLst>
          </p:cNvPr>
          <p:cNvSpPr>
            <a:spLocks noGrp="1"/>
          </p:cNvSpPr>
          <p:nvPr>
            <p:ph idx="1"/>
          </p:nvPr>
        </p:nvSpPr>
        <p:spPr>
          <a:xfrm>
            <a:off x="4170946" y="260684"/>
            <a:ext cx="4455947" cy="1969169"/>
          </a:xfrm>
        </p:spPr>
        <p:txBody>
          <a:bodyPr>
            <a:normAutofit lnSpcReduction="10000"/>
          </a:bodyPr>
          <a:lstStyle/>
          <a:p>
            <a:pPr marL="514350" indent="-514350">
              <a:buFont typeface="+mj-lt"/>
              <a:buAutoNum type="arabicPeriod" startAt="8"/>
            </a:pPr>
            <a:r>
              <a:rPr lang="en-GB" dirty="0"/>
              <a:t>Which of the following describes the transformation from green to blue on the left most accurately?</a:t>
            </a:r>
          </a:p>
        </p:txBody>
      </p:sp>
      <p:sp>
        <p:nvSpPr>
          <p:cNvPr id="6" name="Action Button: Go Forward or Next 5">
            <a:hlinkClick r:id="rId2" action="ppaction://hlinksldjump" highlightClick="1"/>
            <a:extLst>
              <a:ext uri="{FF2B5EF4-FFF2-40B4-BE49-F238E27FC236}">
                <a16:creationId xmlns:a16="http://schemas.microsoft.com/office/drawing/2014/main" id="{088BA839-27A4-4464-AF5C-095768773269}"/>
              </a:ext>
            </a:extLst>
          </p:cNvPr>
          <p:cNvSpPr/>
          <p:nvPr/>
        </p:nvSpPr>
        <p:spPr>
          <a:xfrm>
            <a:off x="457200" y="356134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Forward or Next 6">
            <a:hlinkClick r:id="rId2" action="ppaction://hlinksldjump" highlightClick="1"/>
            <a:extLst>
              <a:ext uri="{FF2B5EF4-FFF2-40B4-BE49-F238E27FC236}">
                <a16:creationId xmlns:a16="http://schemas.microsoft.com/office/drawing/2014/main" id="{B53194AD-C0A5-43CA-B2CD-4C1E34C34824}"/>
              </a:ext>
            </a:extLst>
          </p:cNvPr>
          <p:cNvSpPr/>
          <p:nvPr/>
        </p:nvSpPr>
        <p:spPr>
          <a:xfrm>
            <a:off x="452937" y="4351762"/>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Forward or Next 7">
            <a:hlinkClick r:id="rId3" action="ppaction://hlinksldjump" highlightClick="1"/>
            <a:extLst>
              <a:ext uri="{FF2B5EF4-FFF2-40B4-BE49-F238E27FC236}">
                <a16:creationId xmlns:a16="http://schemas.microsoft.com/office/drawing/2014/main" id="{3788E05D-B147-4757-9337-3AAD80506B2D}"/>
              </a:ext>
            </a:extLst>
          </p:cNvPr>
          <p:cNvSpPr/>
          <p:nvPr/>
        </p:nvSpPr>
        <p:spPr>
          <a:xfrm>
            <a:off x="452937" y="5142177"/>
            <a:ext cx="465221" cy="4411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BB3B7A-4031-45DF-B52F-47FEC1629F4E}"/>
              </a:ext>
            </a:extLst>
          </p:cNvPr>
          <p:cNvSpPr txBox="1"/>
          <p:nvPr/>
        </p:nvSpPr>
        <p:spPr>
          <a:xfrm>
            <a:off x="1331495" y="3597260"/>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(2,3).</a:t>
            </a:r>
            <a:endParaRPr lang="en-GB" dirty="0"/>
          </a:p>
        </p:txBody>
      </p:sp>
      <p:sp>
        <p:nvSpPr>
          <p:cNvPr id="10" name="TextBox 9">
            <a:extLst>
              <a:ext uri="{FF2B5EF4-FFF2-40B4-BE49-F238E27FC236}">
                <a16:creationId xmlns:a16="http://schemas.microsoft.com/office/drawing/2014/main" id="{69493A2E-9CAF-4D4B-9B66-3469D0273C5F}"/>
              </a:ext>
            </a:extLst>
          </p:cNvPr>
          <p:cNvSpPr txBox="1"/>
          <p:nvPr/>
        </p:nvSpPr>
        <p:spPr>
          <a:xfrm>
            <a:off x="1331495" y="4387675"/>
            <a:ext cx="6874042" cy="369332"/>
          </a:xfrm>
          <a:prstGeom prst="rect">
            <a:avLst/>
          </a:prstGeom>
          <a:noFill/>
        </p:spPr>
        <p:txBody>
          <a:bodyPr wrap="square" rtlCol="0">
            <a:spAutoFit/>
          </a:bodyPr>
          <a:lstStyle/>
          <a:p>
            <a:r>
              <a:rPr lang="en-GB" dirty="0"/>
              <a:t>Rotation CCW 90</a:t>
            </a:r>
            <a:r>
              <a:rPr lang="en-GB" dirty="0">
                <a:latin typeface="Calibri" panose="020F0502020204030204" pitchFamily="34" charset="0"/>
                <a:cs typeface="Calibri" panose="020F0502020204030204" pitchFamily="34" charset="0"/>
              </a:rPr>
              <a:t>° about the centre of rotation (6,7).</a:t>
            </a:r>
            <a:endParaRPr lang="en-GB" dirty="0"/>
          </a:p>
        </p:txBody>
      </p:sp>
      <p:sp>
        <p:nvSpPr>
          <p:cNvPr id="11" name="TextBox 10">
            <a:extLst>
              <a:ext uri="{FF2B5EF4-FFF2-40B4-BE49-F238E27FC236}">
                <a16:creationId xmlns:a16="http://schemas.microsoft.com/office/drawing/2014/main" id="{3E2F155F-A629-413B-BB32-E2ED5B564358}"/>
              </a:ext>
            </a:extLst>
          </p:cNvPr>
          <p:cNvSpPr txBox="1"/>
          <p:nvPr/>
        </p:nvSpPr>
        <p:spPr>
          <a:xfrm>
            <a:off x="1331495" y="5153583"/>
            <a:ext cx="6874042" cy="369332"/>
          </a:xfrm>
          <a:prstGeom prst="rect">
            <a:avLst/>
          </a:prstGeom>
          <a:noFill/>
        </p:spPr>
        <p:txBody>
          <a:bodyPr wrap="square" rtlCol="0">
            <a:spAutoFit/>
          </a:bodyPr>
          <a:lstStyle/>
          <a:p>
            <a:r>
              <a:rPr lang="en-GB" dirty="0"/>
              <a:t>Rotation CW 90</a:t>
            </a:r>
            <a:r>
              <a:rPr lang="en-GB" dirty="0">
                <a:latin typeface="Calibri" panose="020F0502020204030204" pitchFamily="34" charset="0"/>
                <a:cs typeface="Calibri" panose="020F0502020204030204" pitchFamily="34" charset="0"/>
              </a:rPr>
              <a:t>° about the centre of rotation (1,2).</a:t>
            </a:r>
            <a:endParaRPr lang="en-GB" dirty="0"/>
          </a:p>
        </p:txBody>
      </p:sp>
      <p:pic>
        <p:nvPicPr>
          <p:cNvPr id="4" name="Picture 3">
            <a:extLst>
              <a:ext uri="{FF2B5EF4-FFF2-40B4-BE49-F238E27FC236}">
                <a16:creationId xmlns:a16="http://schemas.microsoft.com/office/drawing/2014/main" id="{87756AA7-A14A-4203-BD48-6BA7267008AF}"/>
              </a:ext>
            </a:extLst>
          </p:cNvPr>
          <p:cNvPicPr>
            <a:picLocks noChangeAspect="1"/>
          </p:cNvPicPr>
          <p:nvPr/>
        </p:nvPicPr>
        <p:blipFill>
          <a:blip r:embed="rId4"/>
          <a:stretch>
            <a:fillRect/>
          </a:stretch>
        </p:blipFill>
        <p:spPr>
          <a:xfrm>
            <a:off x="452937" y="160239"/>
            <a:ext cx="3172579" cy="3186195"/>
          </a:xfrm>
          <a:prstGeom prst="rect">
            <a:avLst/>
          </a:prstGeom>
        </p:spPr>
      </p:pic>
    </p:spTree>
    <p:extLst>
      <p:ext uri="{BB962C8B-B14F-4D97-AF65-F5344CB8AC3E}">
        <p14:creationId xmlns:p14="http://schemas.microsoft.com/office/powerpoint/2010/main" val="3520268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8266-E935-4CB5-9DC1-5BF7548D7D6E}"/>
              </a:ext>
            </a:extLst>
          </p:cNvPr>
          <p:cNvSpPr>
            <a:spLocks noGrp="1"/>
          </p:cNvSpPr>
          <p:nvPr>
            <p:ph type="title"/>
          </p:nvPr>
        </p:nvSpPr>
        <p:spPr/>
        <p:txBody>
          <a:bodyPr/>
          <a:lstStyle/>
          <a:p>
            <a:r>
              <a:rPr lang="en-GB" dirty="0"/>
              <a:t>You have finished the slide show</a:t>
            </a:r>
          </a:p>
        </p:txBody>
      </p:sp>
      <p:sp>
        <p:nvSpPr>
          <p:cNvPr id="3" name="Content Placeholder 2">
            <a:extLst>
              <a:ext uri="{FF2B5EF4-FFF2-40B4-BE49-F238E27FC236}">
                <a16:creationId xmlns:a16="http://schemas.microsoft.com/office/drawing/2014/main" id="{DEF860E9-EA71-4C21-AF8D-E7633AFD777D}"/>
              </a:ext>
            </a:extLst>
          </p:cNvPr>
          <p:cNvSpPr>
            <a:spLocks noGrp="1"/>
          </p:cNvSpPr>
          <p:nvPr>
            <p:ph idx="1"/>
          </p:nvPr>
        </p:nvSpPr>
        <p:spPr/>
        <p:txBody>
          <a:bodyPr/>
          <a:lstStyle/>
          <a:p>
            <a:r>
              <a:rPr lang="en-GB" dirty="0"/>
              <a:t>In the exam you will be able to use tracing paper which might make answering the questions easier.</a:t>
            </a:r>
          </a:p>
        </p:txBody>
      </p:sp>
    </p:spTree>
    <p:extLst>
      <p:ext uri="{BB962C8B-B14F-4D97-AF65-F5344CB8AC3E}">
        <p14:creationId xmlns:p14="http://schemas.microsoft.com/office/powerpoint/2010/main" val="2752649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B6F0-2A41-46E3-A63B-F903735F56CB}"/>
              </a:ext>
            </a:extLst>
          </p:cNvPr>
          <p:cNvSpPr>
            <a:spLocks noGrp="1"/>
          </p:cNvSpPr>
          <p:nvPr>
            <p:ph type="title"/>
          </p:nvPr>
        </p:nvSpPr>
        <p:spPr/>
        <p:txBody>
          <a:bodyPr/>
          <a:lstStyle/>
          <a:p>
            <a:r>
              <a:rPr lang="en-GB" dirty="0"/>
              <a:t>Incorrect.  Try again.</a:t>
            </a:r>
          </a:p>
        </p:txBody>
      </p:sp>
      <p:sp>
        <p:nvSpPr>
          <p:cNvPr id="3" name="Content Placeholder 2">
            <a:extLst>
              <a:ext uri="{FF2B5EF4-FFF2-40B4-BE49-F238E27FC236}">
                <a16:creationId xmlns:a16="http://schemas.microsoft.com/office/drawing/2014/main" id="{29FB4D12-1689-4516-8E42-C4D72433AF80}"/>
              </a:ext>
            </a:extLst>
          </p:cNvPr>
          <p:cNvSpPr>
            <a:spLocks noGrp="1"/>
          </p:cNvSpPr>
          <p:nvPr>
            <p:ph idx="1"/>
          </p:nvPr>
        </p:nvSpPr>
        <p:spPr/>
        <p:txBody>
          <a:bodyPr/>
          <a:lstStyle/>
          <a:p>
            <a:r>
              <a:rPr lang="en-GB" dirty="0"/>
              <a:t>Try to visualise the rotation about the point mentioned in your head.</a:t>
            </a:r>
          </a:p>
        </p:txBody>
      </p:sp>
      <p:sp>
        <p:nvSpPr>
          <p:cNvPr id="4" name="Action Button: Go Back or Previous 3">
            <a:hlinkClick r:id="" action="ppaction://hlinkshowjump?jump=previousslide" highlightClick="1"/>
            <a:extLst>
              <a:ext uri="{FF2B5EF4-FFF2-40B4-BE49-F238E27FC236}">
                <a16:creationId xmlns:a16="http://schemas.microsoft.com/office/drawing/2014/main" id="{7D941758-B85B-48D3-8D3E-AF49B644CC1C}"/>
              </a:ext>
            </a:extLst>
          </p:cNvPr>
          <p:cNvSpPr/>
          <p:nvPr/>
        </p:nvSpPr>
        <p:spPr>
          <a:xfrm>
            <a:off x="6953061" y="5178582"/>
            <a:ext cx="1394234" cy="13142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4838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1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Well done</a:t>
            </a:r>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213980" y="3539904"/>
            <a:ext cx="2661719" cy="248970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610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2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The same corner for each image was overlapping.  That usually means that that corner is at the centre of rotation.</a:t>
            </a:r>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096285" y="3429000"/>
            <a:ext cx="2390115" cy="22090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150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3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If you can make the same shape L from where you think the centre of rotation is to the same vertex on each shape, you are likely to be correct.</a:t>
            </a:r>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096285" y="3429000"/>
            <a:ext cx="2390115" cy="22090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8231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1">
            <a:hlinkClick r:id="" action="ppaction://media"/>
            <a:extLst>
              <a:ext uri="{FF2B5EF4-FFF2-40B4-BE49-F238E27FC236}">
                <a16:creationId xmlns:a16="http://schemas.microsoft.com/office/drawing/2014/main" id="{4545A25E-532B-427C-A218-E79805A3680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50294" y="1235869"/>
            <a:ext cx="4443413" cy="4386263"/>
          </a:xfrm>
          <a:prstGeom prst="rect">
            <a:avLst/>
          </a:prstGeom>
        </p:spPr>
      </p:pic>
    </p:spTree>
    <p:extLst>
      <p:ext uri="{BB962C8B-B14F-4D97-AF65-F5344CB8AC3E}">
        <p14:creationId xmlns:p14="http://schemas.microsoft.com/office/powerpoint/2010/main" val="16999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4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If you extend the base line of the green arrow to the left and extend the base line of the blue arrow down, where they cross is the centre of rotation.</a:t>
            </a:r>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096285" y="3429000"/>
            <a:ext cx="2390115" cy="22090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710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5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The same corner for each image was overlapping.  That usually means that that corner is at the centre of rotation.</a:t>
            </a:r>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096285" y="3429000"/>
            <a:ext cx="2390115" cy="22090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206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6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In the exam, if the rotation is 180</a:t>
            </a:r>
            <a:r>
              <a:rPr lang="en-GB" dirty="0">
                <a:latin typeface="Calibri" panose="020F0502020204030204" pitchFamily="34" charset="0"/>
                <a:cs typeface="Calibri" panose="020F0502020204030204" pitchFamily="34" charset="0"/>
              </a:rPr>
              <a:t>°, you can draw a line from one of the vertices in one shape to the corresponding vertex in the other.  Do this with two different vertices and the point where the lines cross is your centre of rotation.</a:t>
            </a:r>
            <a:endParaRPr lang="en-GB" dirty="0"/>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376942" y="3967917"/>
            <a:ext cx="2390115" cy="22090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7769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7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Again, if the rotation is 180</a:t>
            </a:r>
            <a:r>
              <a:rPr lang="en-GB" dirty="0">
                <a:latin typeface="Calibri" panose="020F0502020204030204" pitchFamily="34" charset="0"/>
                <a:cs typeface="Calibri" panose="020F0502020204030204" pitchFamily="34" charset="0"/>
              </a:rPr>
              <a:t>°, you can draw a line from one of the vertices in one shape to the corresponding vertex in the other.  Do this with two different vertices and the point where the lines cross is your centre of rotation.</a:t>
            </a:r>
            <a:endParaRPr lang="en-GB" dirty="0"/>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512745" y="4083112"/>
            <a:ext cx="1928388" cy="17631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2011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A9D4-A918-40EB-A686-D3F41F277B77}"/>
              </a:ext>
            </a:extLst>
          </p:cNvPr>
          <p:cNvSpPr>
            <a:spLocks noGrp="1"/>
          </p:cNvSpPr>
          <p:nvPr>
            <p:ph type="title"/>
          </p:nvPr>
        </p:nvSpPr>
        <p:spPr/>
        <p:txBody>
          <a:bodyPr/>
          <a:lstStyle/>
          <a:p>
            <a:r>
              <a:rPr lang="en-GB" dirty="0"/>
              <a:t>You got question 8 correct !!</a:t>
            </a:r>
          </a:p>
        </p:txBody>
      </p:sp>
      <p:sp>
        <p:nvSpPr>
          <p:cNvPr id="3" name="Content Placeholder 2">
            <a:extLst>
              <a:ext uri="{FF2B5EF4-FFF2-40B4-BE49-F238E27FC236}">
                <a16:creationId xmlns:a16="http://schemas.microsoft.com/office/drawing/2014/main" id="{6DF3C547-0C39-4380-A687-D7D5EE4CD61D}"/>
              </a:ext>
            </a:extLst>
          </p:cNvPr>
          <p:cNvSpPr>
            <a:spLocks noGrp="1"/>
          </p:cNvSpPr>
          <p:nvPr>
            <p:ph idx="1"/>
          </p:nvPr>
        </p:nvSpPr>
        <p:spPr/>
        <p:txBody>
          <a:bodyPr/>
          <a:lstStyle/>
          <a:p>
            <a:r>
              <a:rPr lang="en-GB" dirty="0"/>
              <a:t>The line of symmetry for both shapes cross at the point (1,2).  This gives us the clue we need to determine the centre of rotation.</a:t>
            </a:r>
          </a:p>
        </p:txBody>
      </p:sp>
      <p:sp>
        <p:nvSpPr>
          <p:cNvPr id="4" name="Action Button: Go Back or Previous 3">
            <a:hlinkClick r:id="rId2" action="ppaction://hlinksldjump" highlightClick="1"/>
            <a:extLst>
              <a:ext uri="{FF2B5EF4-FFF2-40B4-BE49-F238E27FC236}">
                <a16:creationId xmlns:a16="http://schemas.microsoft.com/office/drawing/2014/main" id="{D00C54E3-1591-415D-A8C6-148AE7386AD2}"/>
              </a:ext>
            </a:extLst>
          </p:cNvPr>
          <p:cNvSpPr/>
          <p:nvPr/>
        </p:nvSpPr>
        <p:spPr>
          <a:xfrm>
            <a:off x="3096285" y="3429000"/>
            <a:ext cx="2390115" cy="22090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925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Q2: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3F1438CE-48CE-42A4-B0CD-F7D43B9D6CF4}"/>
              </a:ext>
            </a:extLst>
          </p:cNvPr>
          <p:cNvPicPr>
            <a:picLocks noChangeAspect="1"/>
          </p:cNvPicPr>
          <p:nvPr/>
        </p:nvPicPr>
        <p:blipFill>
          <a:blip r:embed="rId2"/>
          <a:stretch>
            <a:fillRect/>
          </a:stretch>
        </p:blipFill>
        <p:spPr>
          <a:xfrm>
            <a:off x="628650" y="2319027"/>
            <a:ext cx="2717491" cy="2705777"/>
          </a:xfrm>
          <a:prstGeom prst="rect">
            <a:avLst/>
          </a:prstGeom>
        </p:spPr>
      </p:pic>
      <p:pic>
        <p:nvPicPr>
          <p:cNvPr id="6" name="Picture 5">
            <a:extLst>
              <a:ext uri="{FF2B5EF4-FFF2-40B4-BE49-F238E27FC236}">
                <a16:creationId xmlns:a16="http://schemas.microsoft.com/office/drawing/2014/main" id="{2F79B705-D708-426E-ABDA-0CA76BAE50A7}"/>
              </a:ext>
            </a:extLst>
          </p:cNvPr>
          <p:cNvPicPr>
            <a:picLocks noChangeAspect="1"/>
          </p:cNvPicPr>
          <p:nvPr/>
        </p:nvPicPr>
        <p:blipFill>
          <a:blip r:embed="rId3"/>
          <a:stretch>
            <a:fillRect/>
          </a:stretch>
        </p:blipFill>
        <p:spPr>
          <a:xfrm>
            <a:off x="5044814" y="2319026"/>
            <a:ext cx="2717490" cy="2705777"/>
          </a:xfrm>
          <a:prstGeom prst="rect">
            <a:avLst/>
          </a:prstGeom>
        </p:spPr>
      </p:pic>
      <p:sp>
        <p:nvSpPr>
          <p:cNvPr id="7" name="TextBox 6">
            <a:extLst>
              <a:ext uri="{FF2B5EF4-FFF2-40B4-BE49-F238E27FC236}">
                <a16:creationId xmlns:a16="http://schemas.microsoft.com/office/drawing/2014/main" id="{C8481990-B6EB-40E8-9DDC-748510FD1712}"/>
              </a:ext>
            </a:extLst>
          </p:cNvPr>
          <p:cNvSpPr txBox="1"/>
          <p:nvPr/>
        </p:nvSpPr>
        <p:spPr>
          <a:xfrm>
            <a:off x="1987395" y="2566475"/>
            <a:ext cx="1835834" cy="507831"/>
          </a:xfrm>
          <a:prstGeom prst="rect">
            <a:avLst/>
          </a:prstGeom>
          <a:solidFill>
            <a:schemeClr val="bg1"/>
          </a:solidFill>
        </p:spPr>
        <p:txBody>
          <a:bodyPr wrap="square" rtlCol="0">
            <a:spAutoFit/>
          </a:bodyPr>
          <a:lstStyle/>
          <a:p>
            <a:r>
              <a:rPr lang="en-GB" sz="1350" dirty="0"/>
              <a:t>The cross is one box above the green arrow</a:t>
            </a:r>
          </a:p>
        </p:txBody>
      </p:sp>
      <p:sp>
        <p:nvSpPr>
          <p:cNvPr id="8" name="TextBox 7">
            <a:extLst>
              <a:ext uri="{FF2B5EF4-FFF2-40B4-BE49-F238E27FC236}">
                <a16:creationId xmlns:a16="http://schemas.microsoft.com/office/drawing/2014/main" id="{6D35BF4E-294E-4328-AE21-894827CFCFC3}"/>
              </a:ext>
            </a:extLst>
          </p:cNvPr>
          <p:cNvSpPr txBox="1"/>
          <p:nvPr/>
        </p:nvSpPr>
        <p:spPr>
          <a:xfrm>
            <a:off x="6403560" y="2452340"/>
            <a:ext cx="1835834" cy="507831"/>
          </a:xfrm>
          <a:prstGeom prst="rect">
            <a:avLst/>
          </a:prstGeom>
          <a:solidFill>
            <a:schemeClr val="bg1"/>
          </a:solidFill>
        </p:spPr>
        <p:txBody>
          <a:bodyPr wrap="square" rtlCol="0">
            <a:spAutoFit/>
          </a:bodyPr>
          <a:lstStyle/>
          <a:p>
            <a:r>
              <a:rPr lang="en-GB" sz="1350" dirty="0"/>
              <a:t>The cross is one box to the right of the arrow</a:t>
            </a:r>
          </a:p>
        </p:txBody>
      </p:sp>
    </p:spTree>
    <p:extLst>
      <p:ext uri="{BB962C8B-B14F-4D97-AF65-F5344CB8AC3E}">
        <p14:creationId xmlns:p14="http://schemas.microsoft.com/office/powerpoint/2010/main" val="29530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2">
            <a:hlinkClick r:id="" action="ppaction://media"/>
            <a:extLst>
              <a:ext uri="{FF2B5EF4-FFF2-40B4-BE49-F238E27FC236}">
                <a16:creationId xmlns:a16="http://schemas.microsoft.com/office/drawing/2014/main" id="{094C9FB7-BAA5-4CBA-996C-713C8653A9E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78906" y="1543050"/>
            <a:ext cx="3786188" cy="3771900"/>
          </a:xfrm>
          <a:prstGeom prst="rect">
            <a:avLst/>
          </a:prstGeom>
        </p:spPr>
      </p:pic>
    </p:spTree>
    <p:extLst>
      <p:ext uri="{BB962C8B-B14F-4D97-AF65-F5344CB8AC3E}">
        <p14:creationId xmlns:p14="http://schemas.microsoft.com/office/powerpoint/2010/main" val="275444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Q3: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690F3304-D987-4601-B001-D30549A8664F}"/>
              </a:ext>
            </a:extLst>
          </p:cNvPr>
          <p:cNvPicPr>
            <a:picLocks noChangeAspect="1"/>
          </p:cNvPicPr>
          <p:nvPr/>
        </p:nvPicPr>
        <p:blipFill>
          <a:blip r:embed="rId2"/>
          <a:stretch>
            <a:fillRect/>
          </a:stretch>
        </p:blipFill>
        <p:spPr>
          <a:xfrm>
            <a:off x="4808953" y="2125266"/>
            <a:ext cx="3049844" cy="3036698"/>
          </a:xfrm>
          <a:prstGeom prst="rect">
            <a:avLst/>
          </a:prstGeom>
        </p:spPr>
      </p:pic>
      <p:pic>
        <p:nvPicPr>
          <p:cNvPr id="6" name="Picture 5">
            <a:extLst>
              <a:ext uri="{FF2B5EF4-FFF2-40B4-BE49-F238E27FC236}">
                <a16:creationId xmlns:a16="http://schemas.microsoft.com/office/drawing/2014/main" id="{90C4A292-B5F2-448C-8F46-C904FDC1C38E}"/>
              </a:ext>
            </a:extLst>
          </p:cNvPr>
          <p:cNvPicPr>
            <a:picLocks noChangeAspect="1"/>
          </p:cNvPicPr>
          <p:nvPr/>
        </p:nvPicPr>
        <p:blipFill>
          <a:blip r:embed="rId3"/>
          <a:stretch>
            <a:fillRect/>
          </a:stretch>
        </p:blipFill>
        <p:spPr>
          <a:xfrm>
            <a:off x="314325" y="2125266"/>
            <a:ext cx="3049844" cy="3036698"/>
          </a:xfrm>
          <a:prstGeom prst="rect">
            <a:avLst/>
          </a:prstGeom>
        </p:spPr>
      </p:pic>
      <p:sp>
        <p:nvSpPr>
          <p:cNvPr id="7" name="TextBox 6">
            <a:extLst>
              <a:ext uri="{FF2B5EF4-FFF2-40B4-BE49-F238E27FC236}">
                <a16:creationId xmlns:a16="http://schemas.microsoft.com/office/drawing/2014/main" id="{03796935-903A-4814-BDAF-047FCF5B7361}"/>
              </a:ext>
            </a:extLst>
          </p:cNvPr>
          <p:cNvSpPr txBox="1"/>
          <p:nvPr/>
        </p:nvSpPr>
        <p:spPr>
          <a:xfrm>
            <a:off x="2050699" y="2207749"/>
            <a:ext cx="1835834" cy="507831"/>
          </a:xfrm>
          <a:prstGeom prst="rect">
            <a:avLst/>
          </a:prstGeom>
          <a:solidFill>
            <a:schemeClr val="bg1"/>
          </a:solidFill>
        </p:spPr>
        <p:txBody>
          <a:bodyPr wrap="square" rtlCol="0">
            <a:spAutoFit/>
          </a:bodyPr>
          <a:lstStyle/>
          <a:p>
            <a:r>
              <a:rPr lang="en-GB" sz="1350" dirty="0"/>
              <a:t>The cross is two boxes above the green arrow</a:t>
            </a:r>
          </a:p>
        </p:txBody>
      </p:sp>
      <p:sp>
        <p:nvSpPr>
          <p:cNvPr id="8" name="TextBox 7">
            <a:extLst>
              <a:ext uri="{FF2B5EF4-FFF2-40B4-BE49-F238E27FC236}">
                <a16:creationId xmlns:a16="http://schemas.microsoft.com/office/drawing/2014/main" id="{FF39CF8C-3ED0-4819-82E6-A74BECC8E792}"/>
              </a:ext>
            </a:extLst>
          </p:cNvPr>
          <p:cNvSpPr txBox="1"/>
          <p:nvPr/>
        </p:nvSpPr>
        <p:spPr>
          <a:xfrm>
            <a:off x="6488398" y="2207749"/>
            <a:ext cx="2164112" cy="507831"/>
          </a:xfrm>
          <a:prstGeom prst="rect">
            <a:avLst/>
          </a:prstGeom>
          <a:solidFill>
            <a:schemeClr val="bg1"/>
          </a:solidFill>
        </p:spPr>
        <p:txBody>
          <a:bodyPr wrap="square" rtlCol="0">
            <a:spAutoFit/>
          </a:bodyPr>
          <a:lstStyle/>
          <a:p>
            <a:r>
              <a:rPr lang="en-GB" sz="1350" dirty="0"/>
              <a:t>The cross is two boxes to the right of the green arrow</a:t>
            </a:r>
          </a:p>
        </p:txBody>
      </p:sp>
    </p:spTree>
    <p:extLst>
      <p:ext uri="{BB962C8B-B14F-4D97-AF65-F5344CB8AC3E}">
        <p14:creationId xmlns:p14="http://schemas.microsoft.com/office/powerpoint/2010/main" val="360190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3">
            <a:hlinkClick r:id="" action="ppaction://media"/>
            <a:extLst>
              <a:ext uri="{FF2B5EF4-FFF2-40B4-BE49-F238E27FC236}">
                <a16:creationId xmlns:a16="http://schemas.microsoft.com/office/drawing/2014/main" id="{CFCA48FA-5F2D-4014-B370-FBF29D2520E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78906" y="1543050"/>
            <a:ext cx="3786188" cy="3771900"/>
          </a:xfrm>
          <a:prstGeom prst="rect">
            <a:avLst/>
          </a:prstGeom>
        </p:spPr>
      </p:pic>
    </p:spTree>
    <p:extLst>
      <p:ext uri="{BB962C8B-B14F-4D97-AF65-F5344CB8AC3E}">
        <p14:creationId xmlns:p14="http://schemas.microsoft.com/office/powerpoint/2010/main" val="15148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62D2-AD55-4FD7-BF3B-7BC6670C65D2}"/>
              </a:ext>
            </a:extLst>
          </p:cNvPr>
          <p:cNvSpPr>
            <a:spLocks noGrp="1"/>
          </p:cNvSpPr>
          <p:nvPr>
            <p:ph type="title"/>
          </p:nvPr>
        </p:nvSpPr>
        <p:spPr/>
        <p:txBody>
          <a:bodyPr>
            <a:normAutofit fontScale="90000"/>
          </a:bodyPr>
          <a:lstStyle/>
          <a:p>
            <a:r>
              <a:rPr lang="en-GB" dirty="0"/>
              <a:t>Q4: Rotate the arrow 90</a:t>
            </a:r>
            <a:r>
              <a:rPr lang="en-GB" dirty="0">
                <a:latin typeface="Calibri" panose="020F0502020204030204" pitchFamily="34" charset="0"/>
                <a:cs typeface="Calibri" panose="020F0502020204030204" pitchFamily="34" charset="0"/>
              </a:rPr>
              <a:t>° clockwise about the centre of rotation indicated by the cross.</a:t>
            </a:r>
            <a:endParaRPr lang="en-GB" dirty="0"/>
          </a:p>
        </p:txBody>
      </p:sp>
      <p:pic>
        <p:nvPicPr>
          <p:cNvPr id="4" name="Picture 3">
            <a:extLst>
              <a:ext uri="{FF2B5EF4-FFF2-40B4-BE49-F238E27FC236}">
                <a16:creationId xmlns:a16="http://schemas.microsoft.com/office/drawing/2014/main" id="{52637F7F-E567-4B3D-997A-CF61131EFD40}"/>
              </a:ext>
            </a:extLst>
          </p:cNvPr>
          <p:cNvPicPr>
            <a:picLocks noChangeAspect="1"/>
          </p:cNvPicPr>
          <p:nvPr/>
        </p:nvPicPr>
        <p:blipFill>
          <a:blip r:embed="rId2"/>
          <a:stretch>
            <a:fillRect/>
          </a:stretch>
        </p:blipFill>
        <p:spPr>
          <a:xfrm>
            <a:off x="514789" y="2319027"/>
            <a:ext cx="3162542" cy="3148910"/>
          </a:xfrm>
          <a:prstGeom prst="rect">
            <a:avLst/>
          </a:prstGeom>
        </p:spPr>
      </p:pic>
      <p:pic>
        <p:nvPicPr>
          <p:cNvPr id="8" name="Picture 7">
            <a:extLst>
              <a:ext uri="{FF2B5EF4-FFF2-40B4-BE49-F238E27FC236}">
                <a16:creationId xmlns:a16="http://schemas.microsoft.com/office/drawing/2014/main" id="{22476580-184C-4979-B050-069FF636A4E3}"/>
              </a:ext>
            </a:extLst>
          </p:cNvPr>
          <p:cNvPicPr>
            <a:picLocks noChangeAspect="1"/>
          </p:cNvPicPr>
          <p:nvPr/>
        </p:nvPicPr>
        <p:blipFill>
          <a:blip r:embed="rId3"/>
          <a:stretch>
            <a:fillRect/>
          </a:stretch>
        </p:blipFill>
        <p:spPr>
          <a:xfrm>
            <a:off x="4946113" y="2319027"/>
            <a:ext cx="3162542" cy="3162542"/>
          </a:xfrm>
          <a:prstGeom prst="rect">
            <a:avLst/>
          </a:prstGeom>
        </p:spPr>
      </p:pic>
    </p:spTree>
    <p:extLst>
      <p:ext uri="{BB962C8B-B14F-4D97-AF65-F5344CB8AC3E}">
        <p14:creationId xmlns:p14="http://schemas.microsoft.com/office/powerpoint/2010/main" val="6514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1105</Words>
  <Application>Microsoft Office PowerPoint</Application>
  <PresentationFormat>On-screen Show (4:3)</PresentationFormat>
  <Paragraphs>77</Paragraphs>
  <Slides>44</Slides>
  <Notes>0</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Transformations: Rotations</vt:lpstr>
      <vt:lpstr>Describe fully the transformation that maps shape A to shape B.</vt:lpstr>
      <vt:lpstr>Q1: Rotate the arrow 90° clockwise about the centre of rotation indicated by the cross.</vt:lpstr>
      <vt:lpstr>PowerPoint Presentation</vt:lpstr>
      <vt:lpstr>Q2: Rotate the arrow 90° clockwise about the centre of rotation indicated by the cross.</vt:lpstr>
      <vt:lpstr>PowerPoint Presentation</vt:lpstr>
      <vt:lpstr>Q3: Rotate the arrow 90° clockwise about the centre of rotation indicated by the cross.</vt:lpstr>
      <vt:lpstr>PowerPoint Presentation</vt:lpstr>
      <vt:lpstr>Q4: Rotate the arrow 90° clockwise about the centre of rotation indicated by the cross.</vt:lpstr>
      <vt:lpstr>PowerPoint Presentation</vt:lpstr>
      <vt:lpstr>Q5: Rotate the arrow 90° clockwise about the centre of rotation indicated by the cross.</vt:lpstr>
      <vt:lpstr>PowerPoint Presentation</vt:lpstr>
      <vt:lpstr>Q6: Rotate the arrow 90° clockwise about the centre of rotation indicated by the cross.</vt:lpstr>
      <vt:lpstr>PowerPoint Presentation</vt:lpstr>
      <vt:lpstr>Q7: Rotate the arrow 90° clockwise about the centre of rotation indicated by the cross.</vt:lpstr>
      <vt:lpstr>PowerPoint Presentation</vt:lpstr>
      <vt:lpstr>Q8: Rotate the arrow 90° clockwise about the centre of rotation indicated by the cross.</vt:lpstr>
      <vt:lpstr>PowerPoint Presentation</vt:lpstr>
      <vt:lpstr>Q9: Rotate the arrow 90° clockwise about the centre of rotation indicated by the cross.</vt:lpstr>
      <vt:lpstr>PowerPoint Presentation</vt:lpstr>
      <vt:lpstr>Q10: Rotate the arrow 90° clockwise about the centre of rotation indicated by the cross.</vt:lpstr>
      <vt:lpstr>PowerPoint Presentation</vt:lpstr>
      <vt:lpstr>Q11: Rotate the arrow 90° clockwise about the centre of rotation indicated by the cross.</vt:lpstr>
      <vt:lpstr>PowerPoint Presentation</vt:lpstr>
      <vt:lpstr>Q12: Rotate the arrow 90° clockwise about the centre of rotation indicated by the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finished the slide show</vt:lpstr>
      <vt:lpstr>Incorrect.  Try again.</vt:lpstr>
      <vt:lpstr>You got question 1 correct !!</vt:lpstr>
      <vt:lpstr>You got question 2 correct !!</vt:lpstr>
      <vt:lpstr>You got question 3 correct !!</vt:lpstr>
      <vt:lpstr>You got question 4 correct !!</vt:lpstr>
      <vt:lpstr>You got question 5 correct !!</vt:lpstr>
      <vt:lpstr>You got question 6 correct !!</vt:lpstr>
      <vt:lpstr>You got question 7 correct !!</vt:lpstr>
      <vt:lpstr>You got question 8 correct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Transformations: Rotations</dc:title>
  <dc:creator>Simon H</dc:creator>
  <cp:lastModifiedBy>Simon H</cp:lastModifiedBy>
  <cp:revision>6</cp:revision>
  <dcterms:created xsi:type="dcterms:W3CDTF">2022-01-09T14:52:34Z</dcterms:created>
  <dcterms:modified xsi:type="dcterms:W3CDTF">2022-01-11T19:29:46Z</dcterms:modified>
</cp:coreProperties>
</file>